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1" r:id="rId16"/>
    <p:sldId id="334" r:id="rId17"/>
    <p:sldId id="335" r:id="rId18"/>
    <p:sldId id="306" r:id="rId19"/>
    <p:sldId id="307" r:id="rId20"/>
    <p:sldId id="336" r:id="rId21"/>
    <p:sldId id="320" r:id="rId22"/>
    <p:sldId id="31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F29"/>
    <a:srgbClr val="F4B183"/>
    <a:srgbClr val="996A3E"/>
    <a:srgbClr val="F29B60"/>
    <a:srgbClr val="F8CBAD"/>
    <a:srgbClr val="843C0C"/>
    <a:srgbClr val="6F482A"/>
    <a:srgbClr val="98664A"/>
    <a:srgbClr val="B8834B"/>
    <a:srgbClr val="FFC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90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0.png"/><Relationship Id="rId18" Type="http://schemas.openxmlformats.org/officeDocument/2006/relationships/image" Target="../media/image42.gif"/><Relationship Id="rId26" Type="http://schemas.openxmlformats.org/officeDocument/2006/relationships/image" Target="../media/image46.png"/><Relationship Id="rId3" Type="http://schemas.openxmlformats.org/officeDocument/2006/relationships/image" Target="../media/image33.png"/><Relationship Id="rId21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17" Type="http://schemas.openxmlformats.org/officeDocument/2006/relationships/image" Target="../media/image23.png"/><Relationship Id="rId25" Type="http://schemas.openxmlformats.org/officeDocument/2006/relationships/image" Target="../media/image20.png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1.png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microsoft.com/office/2007/relationships/hdphoto" Target="../media/hdphoto2.wdp"/><Relationship Id="rId23" Type="http://schemas.openxmlformats.org/officeDocument/2006/relationships/image" Target="../media/image14.png"/><Relationship Id="rId10" Type="http://schemas.openxmlformats.org/officeDocument/2006/relationships/image" Target="../media/image38.png"/><Relationship Id="rId19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11.png"/><Relationship Id="rId14" Type="http://schemas.openxmlformats.org/officeDocument/2006/relationships/image" Target="../media/image52.png"/><Relationship Id="rId2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png"/><Relationship Id="rId18" Type="http://schemas.openxmlformats.org/officeDocument/2006/relationships/image" Target="../media/image43.png"/><Relationship Id="rId26" Type="http://schemas.openxmlformats.org/officeDocument/2006/relationships/image" Target="../media/image46.png"/><Relationship Id="rId3" Type="http://schemas.openxmlformats.org/officeDocument/2006/relationships/image" Target="../media/image33.png"/><Relationship Id="rId21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42.gif"/><Relationship Id="rId25" Type="http://schemas.openxmlformats.org/officeDocument/2006/relationships/image" Target="../media/image20.png"/><Relationship Id="rId2" Type="http://schemas.openxmlformats.org/officeDocument/2006/relationships/image" Target="../media/image32.png"/><Relationship Id="rId16" Type="http://schemas.openxmlformats.org/officeDocument/2006/relationships/image" Target="../media/image23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23" Type="http://schemas.openxmlformats.org/officeDocument/2006/relationships/image" Target="../media/image14.png"/><Relationship Id="rId10" Type="http://schemas.openxmlformats.org/officeDocument/2006/relationships/image" Target="../media/image51.png"/><Relationship Id="rId19" Type="http://schemas.openxmlformats.org/officeDocument/2006/relationships/image" Target="../media/image53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microsoft.com/office/2007/relationships/hdphoto" Target="../media/hdphoto2.wdp"/><Relationship Id="rId2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8.png"/><Relationship Id="rId18" Type="http://schemas.openxmlformats.org/officeDocument/2006/relationships/image" Target="../media/image12.png"/><Relationship Id="rId26" Type="http://schemas.openxmlformats.org/officeDocument/2006/relationships/image" Target="../media/image46.png"/><Relationship Id="rId3" Type="http://schemas.openxmlformats.org/officeDocument/2006/relationships/image" Target="../media/image34.png"/><Relationship Id="rId21" Type="http://schemas.openxmlformats.org/officeDocument/2006/relationships/image" Target="../media/image59.png"/><Relationship Id="rId7" Type="http://schemas.openxmlformats.org/officeDocument/2006/relationships/image" Target="../media/image32.png"/><Relationship Id="rId12" Type="http://schemas.openxmlformats.org/officeDocument/2006/relationships/image" Target="../media/image57.png"/><Relationship Id="rId17" Type="http://schemas.openxmlformats.org/officeDocument/2006/relationships/image" Target="../media/image10.png"/><Relationship Id="rId25" Type="http://schemas.openxmlformats.org/officeDocument/2006/relationships/image" Target="../media/image53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3.wdp"/><Relationship Id="rId24" Type="http://schemas.openxmlformats.org/officeDocument/2006/relationships/image" Target="../media/image20.png"/><Relationship Id="rId5" Type="http://schemas.openxmlformats.org/officeDocument/2006/relationships/image" Target="../media/image37.PNG"/><Relationship Id="rId15" Type="http://schemas.openxmlformats.org/officeDocument/2006/relationships/image" Target="../media/image42.gif"/><Relationship Id="rId23" Type="http://schemas.openxmlformats.org/officeDocument/2006/relationships/image" Target="../media/image45.png"/><Relationship Id="rId10" Type="http://schemas.openxmlformats.org/officeDocument/2006/relationships/image" Target="../media/image56.png"/><Relationship Id="rId19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openxmlformats.org/officeDocument/2006/relationships/image" Target="../media/image55.png"/><Relationship Id="rId14" Type="http://schemas.openxmlformats.org/officeDocument/2006/relationships/image" Target="../media/image23.png"/><Relationship Id="rId22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0.png"/><Relationship Id="rId5" Type="http://schemas.microsoft.com/office/2007/relationships/hdphoto" Target="../media/hdphoto3.wdp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1.wdp"/><Relationship Id="rId18" Type="http://schemas.openxmlformats.org/officeDocument/2006/relationships/image" Target="../media/image43.png"/><Relationship Id="rId26" Type="http://schemas.openxmlformats.org/officeDocument/2006/relationships/image" Target="../media/image63.png"/><Relationship Id="rId3" Type="http://schemas.openxmlformats.org/officeDocument/2006/relationships/image" Target="../media/image11.png"/><Relationship Id="rId21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51.png"/><Relationship Id="rId17" Type="http://schemas.openxmlformats.org/officeDocument/2006/relationships/image" Target="../media/image41.png"/><Relationship Id="rId25" Type="http://schemas.openxmlformats.org/officeDocument/2006/relationships/image" Target="../media/image42.gif"/><Relationship Id="rId2" Type="http://schemas.openxmlformats.org/officeDocument/2006/relationships/image" Target="../media/image32.png"/><Relationship Id="rId16" Type="http://schemas.microsoft.com/office/2007/relationships/hdphoto" Target="../media/hdphoto2.wdp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52.png"/><Relationship Id="rId23" Type="http://schemas.openxmlformats.org/officeDocument/2006/relationships/image" Target="../media/image14.png"/><Relationship Id="rId10" Type="http://schemas.openxmlformats.org/officeDocument/2006/relationships/image" Target="../media/image37.PNG"/><Relationship Id="rId19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1.wdp"/><Relationship Id="rId18" Type="http://schemas.openxmlformats.org/officeDocument/2006/relationships/image" Target="../media/image43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51.png"/><Relationship Id="rId17" Type="http://schemas.openxmlformats.org/officeDocument/2006/relationships/image" Target="../media/image41.png"/><Relationship Id="rId25" Type="http://schemas.openxmlformats.org/officeDocument/2006/relationships/image" Target="../media/image63.png"/><Relationship Id="rId2" Type="http://schemas.openxmlformats.org/officeDocument/2006/relationships/image" Target="../media/image32.png"/><Relationship Id="rId16" Type="http://schemas.microsoft.com/office/2007/relationships/hdphoto" Target="../media/hdphoto2.wdp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14.png"/><Relationship Id="rId5" Type="http://schemas.openxmlformats.org/officeDocument/2006/relationships/image" Target="../media/image20.png"/><Relationship Id="rId15" Type="http://schemas.openxmlformats.org/officeDocument/2006/relationships/image" Target="../media/image52.png"/><Relationship Id="rId23" Type="http://schemas.openxmlformats.org/officeDocument/2006/relationships/image" Target="../media/image12.png"/><Relationship Id="rId10" Type="http://schemas.openxmlformats.org/officeDocument/2006/relationships/image" Target="../media/image37.PNG"/><Relationship Id="rId19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6.png"/><Relationship Id="rId18" Type="http://schemas.openxmlformats.org/officeDocument/2006/relationships/image" Target="../media/image14.png"/><Relationship Id="rId3" Type="http://schemas.openxmlformats.org/officeDocument/2006/relationships/image" Target="../media/image32.png"/><Relationship Id="rId21" Type="http://schemas.openxmlformats.org/officeDocument/2006/relationships/image" Target="../media/image46.png"/><Relationship Id="rId7" Type="http://schemas.openxmlformats.org/officeDocument/2006/relationships/image" Target="../media/image5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64.png"/><Relationship Id="rId15" Type="http://schemas.openxmlformats.org/officeDocument/2006/relationships/image" Target="../media/image11.png"/><Relationship Id="rId10" Type="http://schemas.openxmlformats.org/officeDocument/2006/relationships/image" Target="../media/image42.gif"/><Relationship Id="rId19" Type="http://schemas.openxmlformats.org/officeDocument/2006/relationships/image" Target="../media/image20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Relationship Id="rId14" Type="http://schemas.openxmlformats.org/officeDocument/2006/relationships/image" Target="../media/image10.png"/><Relationship Id="rId22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44.png"/><Relationship Id="rId26" Type="http://schemas.openxmlformats.org/officeDocument/2006/relationships/image" Target="../media/image20.png"/><Relationship Id="rId3" Type="http://schemas.openxmlformats.org/officeDocument/2006/relationships/image" Target="../media/image69.png"/><Relationship Id="rId21" Type="http://schemas.openxmlformats.org/officeDocument/2006/relationships/image" Target="../media/image79.png"/><Relationship Id="rId7" Type="http://schemas.openxmlformats.org/officeDocument/2006/relationships/image" Target="../media/image33.png"/><Relationship Id="rId12" Type="http://schemas.openxmlformats.org/officeDocument/2006/relationships/image" Target="../media/image74.png"/><Relationship Id="rId17" Type="http://schemas.openxmlformats.org/officeDocument/2006/relationships/image" Target="../media/image57.png"/><Relationship Id="rId25" Type="http://schemas.openxmlformats.org/officeDocument/2006/relationships/image" Target="../media/image10.png"/><Relationship Id="rId2" Type="http://schemas.openxmlformats.org/officeDocument/2006/relationships/image" Target="../media/image68.png"/><Relationship Id="rId16" Type="http://schemas.openxmlformats.org/officeDocument/2006/relationships/image" Target="../media/image77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73.png"/><Relationship Id="rId24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55.png"/><Relationship Id="rId23" Type="http://schemas.openxmlformats.org/officeDocument/2006/relationships/image" Target="../media/image13.png"/><Relationship Id="rId28" Type="http://schemas.openxmlformats.org/officeDocument/2006/relationships/image" Target="../media/image42.gif"/><Relationship Id="rId10" Type="http://schemas.openxmlformats.org/officeDocument/2006/relationships/image" Target="../media/image72.png"/><Relationship Id="rId19" Type="http://schemas.openxmlformats.org/officeDocument/2006/relationships/image" Target="../media/image65.png"/><Relationship Id="rId4" Type="http://schemas.openxmlformats.org/officeDocument/2006/relationships/image" Target="../media/image32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12.png"/><Relationship Id="rId27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3.png"/><Relationship Id="rId18" Type="http://schemas.openxmlformats.org/officeDocument/2006/relationships/image" Target="../media/image63.png"/><Relationship Id="rId3" Type="http://schemas.openxmlformats.org/officeDocument/2006/relationships/image" Target="../media/image11.png"/><Relationship Id="rId21" Type="http://schemas.openxmlformats.org/officeDocument/2006/relationships/image" Target="../media/image42.gif"/><Relationship Id="rId7" Type="http://schemas.openxmlformats.org/officeDocument/2006/relationships/image" Target="../media/image80.png"/><Relationship Id="rId12" Type="http://schemas.openxmlformats.org/officeDocument/2006/relationships/image" Target="../media/image12.png"/><Relationship Id="rId17" Type="http://schemas.openxmlformats.org/officeDocument/2006/relationships/image" Target="../media/image71.png"/><Relationship Id="rId2" Type="http://schemas.openxmlformats.org/officeDocument/2006/relationships/image" Target="../media/image32.png"/><Relationship Id="rId16" Type="http://schemas.openxmlformats.org/officeDocument/2006/relationships/image" Target="../media/image20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82.png"/><Relationship Id="rId5" Type="http://schemas.openxmlformats.org/officeDocument/2006/relationships/image" Target="../media/image33.png"/><Relationship Id="rId15" Type="http://schemas.openxmlformats.org/officeDocument/2006/relationships/image" Target="../media/image10.png"/><Relationship Id="rId10" Type="http://schemas.openxmlformats.org/officeDocument/2006/relationships/image" Target="../media/image65.png"/><Relationship Id="rId19" Type="http://schemas.openxmlformats.org/officeDocument/2006/relationships/image" Target="../media/image83.png"/><Relationship Id="rId4" Type="http://schemas.openxmlformats.org/officeDocument/2006/relationships/image" Target="../media/image23.png"/><Relationship Id="rId9" Type="http://schemas.openxmlformats.org/officeDocument/2006/relationships/image" Target="../media/image44.png"/><Relationship Id="rId1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33.png"/><Relationship Id="rId21" Type="http://schemas.openxmlformats.org/officeDocument/2006/relationships/image" Target="../media/image13.png"/><Relationship Id="rId7" Type="http://schemas.openxmlformats.org/officeDocument/2006/relationships/image" Target="../media/image55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87.png"/><Relationship Id="rId5" Type="http://schemas.openxmlformats.org/officeDocument/2006/relationships/image" Target="../media/image57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10.png"/><Relationship Id="rId4" Type="http://schemas.openxmlformats.org/officeDocument/2006/relationships/image" Target="../media/image39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13" Type="http://schemas.openxmlformats.org/officeDocument/2006/relationships/image" Target="../media/image95.png"/><Relationship Id="rId18" Type="http://schemas.openxmlformats.org/officeDocument/2006/relationships/image" Target="../media/image98.png"/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12" Type="http://schemas.openxmlformats.org/officeDocument/2006/relationships/image" Target="../media/image88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87.png"/><Relationship Id="rId5" Type="http://schemas.openxmlformats.org/officeDocument/2006/relationships/image" Target="../media/image57.png"/><Relationship Id="rId15" Type="http://schemas.openxmlformats.org/officeDocument/2006/relationships/image" Target="../media/image96.png"/><Relationship Id="rId10" Type="http://schemas.openxmlformats.org/officeDocument/2006/relationships/image" Target="../media/image86.png"/><Relationship Id="rId4" Type="http://schemas.openxmlformats.org/officeDocument/2006/relationships/image" Target="../media/image39.png"/><Relationship Id="rId9" Type="http://schemas.openxmlformats.org/officeDocument/2006/relationships/image" Target="../media/image85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12" Type="http://schemas.openxmlformats.org/officeDocument/2006/relationships/image" Target="../media/image29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gif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18" Type="http://schemas.openxmlformats.org/officeDocument/2006/relationships/image" Target="../media/image16.png"/><Relationship Id="rId3" Type="http://schemas.openxmlformats.org/officeDocument/2006/relationships/image" Target="../media/image33.png"/><Relationship Id="rId21" Type="http://schemas.openxmlformats.org/officeDocument/2006/relationships/image" Target="../media/image1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10.png"/><Relationship Id="rId25" Type="http://schemas.openxmlformats.org/officeDocument/2006/relationships/image" Target="../media/image46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27.gif"/><Relationship Id="rId23" Type="http://schemas.openxmlformats.org/officeDocument/2006/relationships/image" Target="../media/image20.png"/><Relationship Id="rId10" Type="http://schemas.openxmlformats.org/officeDocument/2006/relationships/image" Target="../media/image39.png"/><Relationship Id="rId19" Type="http://schemas.openxmlformats.org/officeDocument/2006/relationships/image" Target="../media/image12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2.gif"/><Relationship Id="rId2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12.png"/><Relationship Id="rId26" Type="http://schemas.openxmlformats.org/officeDocument/2006/relationships/image" Target="../media/image49.gif"/><Relationship Id="rId3" Type="http://schemas.openxmlformats.org/officeDocument/2006/relationships/image" Target="../media/image32.png"/><Relationship Id="rId21" Type="http://schemas.openxmlformats.org/officeDocument/2006/relationships/image" Target="../media/image44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5" Type="http://schemas.openxmlformats.org/officeDocument/2006/relationships/image" Target="../media/image48.gif"/><Relationship Id="rId2" Type="http://schemas.openxmlformats.org/officeDocument/2006/relationships/image" Target="../media/image47.gif"/><Relationship Id="rId16" Type="http://schemas.openxmlformats.org/officeDocument/2006/relationships/image" Target="../media/image27.gif"/><Relationship Id="rId20" Type="http://schemas.openxmlformats.org/officeDocument/2006/relationships/image" Target="../media/image14.png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24" Type="http://schemas.openxmlformats.org/officeDocument/2006/relationships/image" Target="../media/image25.gif"/><Relationship Id="rId5" Type="http://schemas.openxmlformats.org/officeDocument/2006/relationships/image" Target="../media/image34.png"/><Relationship Id="rId15" Type="http://schemas.openxmlformats.org/officeDocument/2006/relationships/image" Target="../media/image42.gif"/><Relationship Id="rId23" Type="http://schemas.openxmlformats.org/officeDocument/2006/relationships/image" Target="../media/image29.gif"/><Relationship Id="rId28" Type="http://schemas.openxmlformats.org/officeDocument/2006/relationships/image" Target="../media/image46.png"/><Relationship Id="rId10" Type="http://schemas.openxmlformats.org/officeDocument/2006/relationships/image" Target="../media/image38.png"/><Relationship Id="rId19" Type="http://schemas.openxmlformats.org/officeDocument/2006/relationships/image" Target="../media/image13.png"/><Relationship Id="rId31" Type="http://schemas.openxmlformats.org/officeDocument/2006/relationships/image" Target="../media/image16.png"/><Relationship Id="rId4" Type="http://schemas.openxmlformats.org/officeDocument/2006/relationships/image" Target="../media/image3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45.png"/><Relationship Id="rId27" Type="http://schemas.openxmlformats.org/officeDocument/2006/relationships/image" Target="../media/image50.gif"/><Relationship Id="rId30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788267"/>
            <a:ext cx="558343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382100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3" name="그림 27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0" name="그림 249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225592"/>
            <a:ext cx="3022054" cy="4133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1)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화면 상단에는 </a:t>
            </a:r>
            <a:r>
              <a:rPr lang="en-US" altLang="ko-KR" sz="1200" dirty="0" smtClean="0"/>
              <a:t>GNB </a:t>
            </a:r>
            <a:r>
              <a:rPr lang="ko-KR" altLang="en-US" sz="1200" dirty="0" smtClean="0"/>
              <a:t>및 전투 화면 표시</a:t>
            </a:r>
            <a:endParaRPr lang="en-US" altLang="ko-KR" sz="1200" dirty="0" smtClean="0"/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dirty="0" smtClean="0"/>
              <a:t>화면 중앙에는 선택된 메뉴의 대한 내용을 표시</a:t>
            </a:r>
            <a:endParaRPr lang="en-US" altLang="ko-KR" sz="1200" dirty="0" smtClean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1400" dirty="0" smtClean="0"/>
              <a:t> </a:t>
            </a:r>
            <a:r>
              <a:rPr lang="ko-KR" altLang="en-US" sz="1200" dirty="0" smtClean="0"/>
              <a:t>하단 메뉴 영역은 훈련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무기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보물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수색 순서대로 나열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기본 메뉴는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훈련</a:t>
            </a:r>
            <a:r>
              <a:rPr lang="en-US" altLang="ko-KR" sz="1200" b="1" dirty="0" smtClean="0"/>
              <a:t>]</a:t>
            </a:r>
            <a:r>
              <a:rPr lang="en-US" altLang="ko-KR" sz="1200" dirty="0" smtClean="0"/>
              <a:t>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보물</a:t>
            </a:r>
            <a:r>
              <a:rPr lang="en-US" altLang="ko-KR" sz="1200" b="1" dirty="0" smtClean="0"/>
              <a:t>]</a:t>
            </a:r>
            <a:r>
              <a:rPr lang="ko-KR" altLang="en-US" sz="1200" dirty="0" smtClean="0"/>
              <a:t>과 </a:t>
            </a:r>
            <a:r>
              <a:rPr lang="en-US" altLang="ko-KR" sz="1200" b="1" dirty="0" smtClean="0"/>
              <a:t>[</a:t>
            </a:r>
            <a:r>
              <a:rPr lang="ko-KR" altLang="en-US" sz="1200" b="1" dirty="0" smtClean="0"/>
              <a:t>수색</a:t>
            </a:r>
            <a:r>
              <a:rPr lang="en-US" altLang="ko-KR" sz="1200" b="1" dirty="0" smtClean="0"/>
              <a:t>]</a:t>
            </a:r>
            <a:r>
              <a:rPr lang="ko-KR" altLang="en-US" sz="1200" dirty="0" smtClean="0"/>
              <a:t>은 기본적으로 해금 되어있지 않으며 해금 하기 전까지 메뉴 선택이 불가능</a:t>
            </a:r>
            <a:endParaRPr lang="en-US" altLang="ko-KR" sz="1200" dirty="0" smtClean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5516" y="2627307"/>
            <a:ext cx="207698" cy="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화면 </a:t>
            </a:r>
            <a:r>
              <a:rPr lang="ko-KR" altLang="en-US" sz="1400" b="1" dirty="0">
                <a:solidFill>
                  <a:srgbClr val="FF0000"/>
                </a:solidFill>
              </a:rPr>
              <a:t>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플레이어의 캐릭터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화면에 보이는 캐릭터가 기본 캐릭터</a:t>
            </a:r>
            <a:endParaRPr lang="en-US" altLang="ko-KR" sz="1200" dirty="0" smtClean="0"/>
          </a:p>
          <a:p>
            <a:r>
              <a:rPr lang="ko-KR" altLang="en-US" sz="1200" dirty="0" smtClean="0"/>
              <a:t>기본 무기인 </a:t>
            </a:r>
            <a:r>
              <a:rPr lang="ko-KR" altLang="en-US" sz="1200" b="1" dirty="0" smtClean="0"/>
              <a:t>나무막대기</a:t>
            </a:r>
            <a:r>
              <a:rPr lang="ko-KR" altLang="en-US" sz="1200" dirty="0"/>
              <a:t>를</a:t>
            </a:r>
            <a:r>
              <a:rPr lang="ko-KR" altLang="en-US" sz="1200" dirty="0" smtClean="0"/>
              <a:t> 착용</a:t>
            </a:r>
            <a:endParaRPr lang="en-US" altLang="ko-KR" sz="1200" dirty="0" smtClean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일반 몬스터인 경우 이동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피격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처치 모션 출력</a:t>
            </a:r>
            <a:endParaRPr lang="en-US" altLang="ko-KR" sz="1200" dirty="0" smtClean="0"/>
          </a:p>
          <a:p>
            <a:r>
              <a:rPr lang="ko-KR" altLang="en-US" sz="1200" dirty="0" smtClean="0"/>
              <a:t>보스 몬스터인 경우 이동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피격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처치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/>
              <a:t>공격</a:t>
            </a:r>
            <a:r>
              <a:rPr lang="ko-KR" altLang="en-US" sz="1200" dirty="0" smtClean="0"/>
              <a:t> 모션 출력</a:t>
            </a:r>
            <a:endParaRPr lang="en-US" altLang="ko-KR" sz="1200" dirty="0" smtClean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5519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420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420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420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2750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703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01644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3348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420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2750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3703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53198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3348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420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420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2750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3703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06373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3348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420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2750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3703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57662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3348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17" y="6091709"/>
            <a:ext cx="558343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13057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13057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112883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630804"/>
            <a:ext cx="137295" cy="12793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156491"/>
            <a:ext cx="137295" cy="12793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657249"/>
            <a:ext cx="137295" cy="1279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59" y="6170005"/>
            <a:ext cx="230045" cy="30291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86" y="6170005"/>
            <a:ext cx="230045" cy="30291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27060" y="1617720"/>
            <a:ext cx="998634" cy="384859"/>
            <a:chOff x="1627060" y="1428092"/>
            <a:chExt cx="998634" cy="384859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060" y="1428092"/>
              <a:ext cx="998634" cy="384859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680762" y="1491823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6" name="그림 235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0" y="3529268"/>
            <a:ext cx="3044029" cy="413394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50292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54" y="1393073"/>
            <a:ext cx="1329246" cy="270929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6245" y="1391647"/>
            <a:ext cx="3027281" cy="9427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51128" y="1685435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305747" y="2603568"/>
            <a:ext cx="761296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04216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sp>
        <p:nvSpPr>
          <p:cNvPr id="196" name="직사각형 195"/>
          <p:cNvSpPr/>
          <p:nvPr/>
        </p:nvSpPr>
        <p:spPr>
          <a:xfrm>
            <a:off x="543288" y="1369595"/>
            <a:ext cx="3033196" cy="954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885" y="1267272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7376" y="2603568"/>
            <a:ext cx="944680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70723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3</a:t>
            </a:r>
            <a:endParaRPr lang="ko-KR" altLang="en-US" sz="1400" dirty="0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688211" y="2929197"/>
            <a:ext cx="207698" cy="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 smtClean="0">
                <a:solidFill>
                  <a:schemeClr val="accent1"/>
                </a:solidFill>
              </a:rPr>
              <a:t>[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 smtClean="0">
                <a:solidFill>
                  <a:schemeClr val="accent1"/>
                </a:solidFill>
              </a:rPr>
              <a:t>] 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 smtClean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상하 </a:t>
            </a:r>
            <a:r>
              <a:rPr lang="en-US" altLang="ko-KR" sz="1200" dirty="0" smtClean="0"/>
              <a:t>Scroll</a:t>
            </a:r>
            <a:r>
              <a:rPr lang="ko-KR" altLang="en-US" sz="1200" dirty="0" smtClean="0"/>
              <a:t>로 이동 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터치</a:t>
            </a:r>
            <a:r>
              <a:rPr lang="en-US" altLang="ko-KR" sz="1200" b="1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업그레이드 비용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시간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획득 식량 </a:t>
            </a:r>
            <a:r>
              <a:rPr lang="ko-KR" altLang="en-US" sz="1200" dirty="0" smtClean="0"/>
              <a:t>등</a:t>
            </a: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한 화면에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개까지 정렬 </a:t>
            </a:r>
            <a:r>
              <a:rPr lang="en-US" altLang="ko-KR" sz="1200" dirty="0" smtClean="0"/>
              <a:t>(Default)</a:t>
            </a:r>
            <a:endParaRPr lang="en-US" altLang="ko-KR" sz="1200" dirty="0" smtClean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chemeClr val="accent1"/>
                </a:solidFill>
              </a:rPr>
              <a:t>B) 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메뉴 탭 버튼</a:t>
            </a:r>
            <a:endParaRPr lang="en-US" altLang="ko-KR" sz="1400" b="1" dirty="0" smtClean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현재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훈련</a:t>
            </a:r>
            <a:r>
              <a:rPr lang="en-US" altLang="ko-KR" sz="1200" dirty="0" smtClean="0"/>
              <a:t>] </a:t>
            </a:r>
            <a:r>
              <a:rPr lang="ko-KR" altLang="en-US" sz="1200" dirty="0" smtClean="0"/>
              <a:t>부분 내용이 보기 전환되어 각 메뉴에 해당하는 내용으로 변환됨</a:t>
            </a:r>
            <a:endParaRPr lang="en-US" altLang="ko-KR" sz="12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미션 썸네일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/>
              <a:t>(125 x 125)</a:t>
            </a:r>
            <a:r>
              <a:rPr lang="ko-KR" altLang="en-US" sz="1200" b="1" dirty="0" smtClean="0"/>
              <a:t> 픽셀</a:t>
            </a:r>
            <a:r>
              <a:rPr lang="ko-KR" altLang="en-US" sz="1200" dirty="0" smtClean="0"/>
              <a:t> 크기로 배치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현재 레벨 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최대 레벨 도달 시 버튼에 </a:t>
            </a:r>
            <a:r>
              <a:rPr lang="en-US" altLang="ko-KR" sz="1200" dirty="0" smtClean="0"/>
              <a:t>MAX </a:t>
            </a:r>
            <a:r>
              <a:rPr lang="ko-KR" altLang="en-US" sz="1200" dirty="0" smtClean="0"/>
              <a:t>표기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레벨 </a:t>
            </a:r>
            <a:r>
              <a:rPr lang="en-US" altLang="ko-KR" sz="1200" dirty="0" smtClean="0"/>
              <a:t>: 100)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시간이 다 지날 시 </a:t>
            </a:r>
            <a:r>
              <a:rPr lang="en-US" altLang="ko-KR" sz="1200" b="1" dirty="0" smtClean="0"/>
              <a:t>4) </a:t>
            </a:r>
            <a:r>
              <a:rPr lang="ko-KR" altLang="en-US" sz="1200" dirty="0" smtClean="0"/>
              <a:t>만큼 식량 획득</a:t>
            </a:r>
            <a:endParaRPr lang="en-US" altLang="ko-KR" sz="1200" dirty="0" smtClean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완료 후 얻는 식량의 양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미션을 레벨 업 하는데 필요한 금액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b="1" dirty="0" smtClean="0"/>
              <a:t>공통 버튼 표기 규칙 및 팝업 규칙을 따름 </a:t>
            </a:r>
            <a:r>
              <a:rPr lang="en-US" altLang="ko-KR" sz="900" b="1" dirty="0" smtClean="0"/>
              <a:t>(</a:t>
            </a:r>
            <a:r>
              <a:rPr lang="ko-KR" altLang="en-US" sz="900" b="1" dirty="0" smtClean="0"/>
              <a:t>다음페이지 참조</a:t>
            </a:r>
            <a:r>
              <a:rPr lang="en-US" altLang="ko-KR" sz="900" dirty="0" smtClean="0"/>
              <a:t>)</a:t>
            </a:r>
            <a:endParaRPr lang="en-US" altLang="ko-KR" sz="900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3619813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3619813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3635330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4029036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3714087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32154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424864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3284562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3280932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3739632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3588811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3648325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3989145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102542" y="3646359"/>
            <a:ext cx="883950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3677934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3721793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3773555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94863" y="37140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2423263" y="37178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2423263" y="4233425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423263" y="476452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423263" y="5278839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4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3" t="27415" r="33437" b="26276"/>
          <a:stretch/>
        </p:blipFill>
        <p:spPr>
          <a:xfrm>
            <a:off x="1650999" y="2393949"/>
            <a:ext cx="476251" cy="654051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4039418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398973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3748739"/>
            <a:ext cx="137295" cy="12793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263635"/>
            <a:ext cx="137295" cy="1279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794095"/>
            <a:ext cx="137295" cy="1279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78" y="5308221"/>
            <a:ext cx="137295" cy="127934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3811672"/>
            <a:ext cx="137295" cy="1279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317549"/>
            <a:ext cx="137295" cy="12793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864676"/>
            <a:ext cx="137295" cy="12793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5365434"/>
            <a:ext cx="137295" cy="12793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8" y="3741572"/>
            <a:ext cx="137295" cy="12793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07" y="3831859"/>
            <a:ext cx="137295" cy="12793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873178" y="1300320"/>
            <a:ext cx="1002109" cy="384859"/>
            <a:chOff x="1393168" y="1120587"/>
            <a:chExt cx="1002109" cy="38485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F551E094-CCC0-45F4-902A-B76DC44E87D3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08" name="그림 107" descr="장난감, 방이(가) 표시된 사진&#10;&#10;자동 생성된 설명">
            <a:extLst>
              <a:ext uri="{FF2B5EF4-FFF2-40B4-BE49-F238E27FC236}">
                <a16:creationId xmlns:a16="http://schemas.microsoft.com/office/drawing/2014/main" id="{C1B21362-7CA7-4D64-ABBC-E1CD8DB00F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2" y="3210851"/>
            <a:ext cx="3030180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BAC7DAF-17CB-4154-9A61-853810908406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10" y="1095667"/>
            <a:ext cx="1329246" cy="270929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196845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9460" y="3196845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5775325"/>
            <a:ext cx="3035079" cy="63808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9460" y="5775325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40" y="5854830"/>
            <a:ext cx="230045" cy="30291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13" y="5868838"/>
            <a:ext cx="230045" cy="302910"/>
          </a:xfrm>
          <a:prstGeom prst="rect">
            <a:avLst/>
          </a:prstGeom>
        </p:spPr>
      </p:pic>
      <p:sp>
        <p:nvSpPr>
          <p:cNvPr id="3" name="위쪽/아래쪽 화살표 2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49923" y="1069620"/>
            <a:ext cx="3027281" cy="21282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구매 </a:t>
            </a:r>
            <a:r>
              <a:rPr lang="ko-KR" altLang="en-US" sz="1050" b="1" dirty="0" smtClean="0"/>
              <a:t>버튼</a:t>
            </a:r>
            <a:endParaRPr lang="en-US" altLang="ko-KR" sz="1050" b="1" dirty="0" smtClean="0"/>
          </a:p>
          <a:p>
            <a:endParaRPr lang="en-US" altLang="ko-KR" sz="1050" b="1" dirty="0"/>
          </a:p>
          <a:p>
            <a:r>
              <a:rPr lang="en-US" altLang="ko-KR" sz="1000" b="1" dirty="0" smtClean="0"/>
              <a:t>A) </a:t>
            </a:r>
            <a:r>
              <a:rPr lang="ko-KR" altLang="en-US" sz="1000" b="1" dirty="0" smtClean="0"/>
              <a:t>재화 보유량 충분하고 구매 제약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걸려있지 </a:t>
            </a:r>
            <a:endParaRPr lang="en-US" altLang="ko-KR" sz="1000" b="1" dirty="0" smtClean="0"/>
          </a:p>
          <a:p>
            <a:r>
              <a:rPr lang="en-US" altLang="ko-KR" sz="1000" b="1" dirty="0" smtClean="0"/>
              <a:t>    </a:t>
            </a:r>
            <a:r>
              <a:rPr lang="ko-KR" altLang="en-US" sz="1000" b="1" dirty="0" smtClean="0"/>
              <a:t>않은 상태 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이미지 썸네일 원본색</a:t>
            </a:r>
            <a:r>
              <a:rPr lang="en-US" altLang="ko-KR" sz="1000" b="1" dirty="0" smtClean="0"/>
              <a:t>,</a:t>
            </a:r>
            <a:r>
              <a:rPr lang="ko-KR" altLang="en-US" sz="1000" b="1" dirty="0" smtClean="0"/>
              <a:t>수치 색상 노란색</a:t>
            </a:r>
            <a:r>
              <a:rPr lang="en-US" altLang="ko-KR" sz="1000" b="1" dirty="0" smtClean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 smtClean="0"/>
              <a:t>버튼이 </a:t>
            </a:r>
            <a:r>
              <a:rPr lang="ko-KR" altLang="en-US" sz="1000" b="1" dirty="0"/>
              <a:t>활성화는 되어있지만 재화가 부족해서 구매하지 못하는 </a:t>
            </a:r>
            <a:r>
              <a:rPr lang="ko-KR" altLang="en-US" sz="1000" b="1" dirty="0" smtClean="0"/>
              <a:t>상태 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이미지 썸네일 원본색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수치 색상 빨간색</a:t>
            </a:r>
            <a:r>
              <a:rPr lang="en-US" altLang="ko-KR" sz="1000" b="1" dirty="0" smtClean="0"/>
              <a:t>)</a:t>
            </a:r>
            <a:endParaRPr lang="en-US" altLang="ko-KR" sz="1000" b="1" dirty="0"/>
          </a:p>
          <a:p>
            <a:endParaRPr lang="en-US" altLang="ko-KR" sz="1000" b="1" dirty="0" smtClean="0"/>
          </a:p>
          <a:p>
            <a:r>
              <a:rPr lang="en-US" altLang="ko-KR" sz="1000" b="1" dirty="0" smtClean="0"/>
              <a:t>C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아직 특정 스테이지 도달 이전 </a:t>
            </a:r>
            <a:r>
              <a:rPr lang="ko-KR" altLang="en-US" sz="1000" b="1" dirty="0" smtClean="0"/>
              <a:t>또는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해금 </a:t>
            </a:r>
            <a:r>
              <a:rPr lang="ko-KR" altLang="en-US" sz="1000" b="1" dirty="0"/>
              <a:t>조건을 만족하지 못한 </a:t>
            </a:r>
            <a:r>
              <a:rPr lang="ko-KR" altLang="en-US" sz="1000" b="1" dirty="0" smtClean="0"/>
              <a:t>상태 </a:t>
            </a: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이미지 썸네일</a:t>
            </a:r>
            <a:r>
              <a:rPr lang="en-US" altLang="ko-KR" sz="1000" b="1" dirty="0"/>
              <a:t> </a:t>
            </a:r>
            <a:r>
              <a:rPr lang="ko-KR" altLang="en-US" sz="1000" b="1" dirty="0" smtClean="0"/>
              <a:t>회색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수치 색상 파란색</a:t>
            </a:r>
            <a:r>
              <a:rPr lang="en-US" altLang="ko-KR" sz="1000" b="1" dirty="0" smtClean="0"/>
              <a:t>)</a:t>
            </a:r>
            <a:endParaRPr lang="en-US" altLang="ko-KR" sz="10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3189311" y="5034770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4" y="5123563"/>
            <a:ext cx="137295" cy="1279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5123563"/>
            <a:ext cx="137295" cy="1279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84" y="5131749"/>
            <a:ext cx="137295" cy="1279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86117" y="1892437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307114" y="4887928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259326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261233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263216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83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39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420867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2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49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5537073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5537072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5537072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970097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7029928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5537073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970097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6065389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5537072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5537073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970097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6065389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7029928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5537072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970097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6065389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7029928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72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83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199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91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35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00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73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6081369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000809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42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69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27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254333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5336661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54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500386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404899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76376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치명타 확률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훈련 보상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적 처리 보상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841266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972712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975918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5801352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209964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5335584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621700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404899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2637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58285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223207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2637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71911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223207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85758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178096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173049"/>
            <a:ext cx="3030104" cy="2320958"/>
          </a:xfrm>
          <a:prstGeom prst="rect">
            <a:avLst/>
          </a:prstGeom>
        </p:spPr>
      </p:pic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607937"/>
            <a:ext cx="2744240" cy="2307919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78195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28897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81993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778271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774116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4068439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823170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849256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2974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그림 11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293809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289654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1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583977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338708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364794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8207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8292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821410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1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115733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870464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896550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33362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334302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628625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383356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409442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29" name="그림 128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824774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30" name="그림 129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340659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31" name="그룹 130"/>
          <p:cNvGrpSpPr/>
          <p:nvPr/>
        </p:nvGrpSpPr>
        <p:grpSpPr>
          <a:xfrm>
            <a:off x="1358601" y="1420302"/>
            <a:ext cx="1002109" cy="384859"/>
            <a:chOff x="1393168" y="1120587"/>
            <a:chExt cx="1002109" cy="384859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23183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83160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88483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3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34146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39469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86693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92016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37841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43164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898436"/>
            <a:ext cx="570365" cy="611445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898436"/>
            <a:ext cx="597988" cy="611445"/>
          </a:xfrm>
          <a:prstGeom prst="rect">
            <a:avLst/>
          </a:prstGeom>
          <a:noFill/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898436"/>
            <a:ext cx="545050" cy="611445"/>
          </a:xfrm>
          <a:prstGeom prst="rect">
            <a:avLst/>
          </a:prstGeom>
          <a:noFill/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898436"/>
            <a:ext cx="558343" cy="611445"/>
          </a:xfrm>
          <a:prstGeom prst="rect">
            <a:avLst/>
          </a:prstGeom>
          <a:noFill/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898436"/>
            <a:ext cx="640535" cy="611445"/>
          </a:xfrm>
          <a:prstGeom prst="rect">
            <a:avLst/>
          </a:prstGeom>
          <a:noFill/>
        </p:spPr>
      </p:pic>
      <p:sp>
        <p:nvSpPr>
          <p:cNvPr id="1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083083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597643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116919"/>
            <a:ext cx="1412349" cy="1412349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1080581" y="402313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1080581" y="4536152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492269"/>
            <a:ext cx="928313" cy="66905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917181"/>
            <a:ext cx="137295" cy="12793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435102"/>
            <a:ext cx="137295" cy="127934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960789"/>
            <a:ext cx="137295" cy="127934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461547"/>
            <a:ext cx="137295" cy="127934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964999"/>
            <a:ext cx="230045" cy="302910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979007"/>
            <a:ext cx="230045" cy="302910"/>
          </a:xfrm>
          <a:prstGeom prst="rect">
            <a:avLst/>
          </a:prstGeom>
        </p:spPr>
      </p:pic>
      <p:grpSp>
        <p:nvGrpSpPr>
          <p:cNvPr id="160" name="그룹 159"/>
          <p:cNvGrpSpPr/>
          <p:nvPr/>
        </p:nvGrpSpPr>
        <p:grpSpPr>
          <a:xfrm>
            <a:off x="430398" y="1269108"/>
            <a:ext cx="561776" cy="788344"/>
            <a:chOff x="430398" y="1158939"/>
            <a:chExt cx="561776" cy="788344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7" name="그림 166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335761"/>
            <a:ext cx="3022054" cy="413394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233888"/>
            <a:ext cx="1329246" cy="270929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3261383"/>
            <a:ext cx="3026135" cy="326509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1162741"/>
            <a:ext cx="3026135" cy="126637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3" y="2429119"/>
            <a:ext cx="746290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1894930" y="2429119"/>
            <a:ext cx="1455177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/>
          <p:cNvSpPr/>
          <p:nvPr/>
        </p:nvSpPr>
        <p:spPr>
          <a:xfrm>
            <a:off x="1065869" y="2412972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오른쪽 화살표 180"/>
          <p:cNvSpPr/>
          <p:nvPr/>
        </p:nvSpPr>
        <p:spPr>
          <a:xfrm>
            <a:off x="1898088" y="2724110"/>
            <a:ext cx="3285914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5408" y="3095431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88435" y="3095671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5626752" y="3050965"/>
            <a:ext cx="166881" cy="56183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6" t="27615" r="37211" b="27653"/>
          <a:stretch/>
        </p:blipFill>
        <p:spPr>
          <a:xfrm>
            <a:off x="6491287" y="3019425"/>
            <a:ext cx="464343" cy="781050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6897255" y="3299238"/>
            <a:ext cx="166881" cy="561831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1506409" y="2673831"/>
            <a:ext cx="166881" cy="561831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1071866" y="2891991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0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753829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755736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57719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86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42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915370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35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2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1031576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1031575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1031575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464600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524431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1031576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464600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559892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1031575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1031576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464600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559892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524431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1031575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464600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559892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524431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75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6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02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94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38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03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6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575872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495312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45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72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0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748836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831164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57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994889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4125" r="20958" b="22126"/>
          <a:stretch/>
        </p:blipFill>
        <p:spPr>
          <a:xfrm>
            <a:off x="1859418" y="2958490"/>
            <a:ext cx="874512" cy="93849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955881" y="2965812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088908" y="2966052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99402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270879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치명타 확률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훈련 보상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적 처리 보상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35769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67215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470421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1295855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2704467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830087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16203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99402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52788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66414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 설명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84" name="직사각형 183"/>
          <p:cNvSpPr/>
          <p:nvPr/>
        </p:nvSpPr>
        <p:spPr>
          <a:xfrm>
            <a:off x="750214" y="1181514"/>
            <a:ext cx="772116" cy="902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679818" y="109732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87" name="직사각형 186"/>
          <p:cNvSpPr/>
          <p:nvPr/>
        </p:nvSpPr>
        <p:spPr>
          <a:xfrm>
            <a:off x="933147" y="2927714"/>
            <a:ext cx="562165" cy="556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56836" y="284278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89" name="직사각형 188"/>
          <p:cNvSpPr/>
          <p:nvPr/>
        </p:nvSpPr>
        <p:spPr>
          <a:xfrm>
            <a:off x="1724235" y="2337535"/>
            <a:ext cx="1127341" cy="1548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1631204" y="22678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862076" y="4051429"/>
            <a:ext cx="2841043" cy="2083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764192" y="39731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GNB</a:t>
            </a:r>
          </a:p>
          <a:p>
            <a:r>
              <a:rPr lang="ko-KR" altLang="en-US" sz="1200" dirty="0" smtClean="0"/>
              <a:t>메인 화면 </a:t>
            </a:r>
            <a:r>
              <a:rPr lang="en-US" altLang="ko-KR" sz="1200" dirty="0" smtClean="0"/>
              <a:t>GNB</a:t>
            </a:r>
            <a:r>
              <a:rPr lang="ko-KR" altLang="en-US" sz="1200" dirty="0" smtClean="0"/>
              <a:t>와 동일 위치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형태 사용</a:t>
            </a:r>
            <a:endParaRPr lang="en-US" altLang="ko-KR" sz="1200" dirty="0" smtClean="0"/>
          </a:p>
          <a:p>
            <a:endParaRPr lang="en-US" altLang="ko-KR" sz="9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스킨 장착 슬롯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는 무기</a:t>
            </a:r>
            <a:r>
              <a:rPr lang="en-US" altLang="ko-KR" sz="1200" dirty="0" smtClean="0"/>
              <a:t>, 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는 한벌 옷</a:t>
            </a:r>
            <a:endParaRPr lang="en-US" altLang="ko-KR" sz="1200" dirty="0" smtClean="0"/>
          </a:p>
          <a:p>
            <a:r>
              <a:rPr lang="ko-KR" altLang="en-US" sz="1200" dirty="0" smtClean="0"/>
              <a:t>터치 시 장착된 스킨 착용 </a:t>
            </a:r>
            <a:r>
              <a:rPr lang="ko-KR" altLang="en-US" sz="1200" dirty="0" smtClean="0"/>
              <a:t>해제</a:t>
            </a:r>
            <a:endParaRPr lang="en-US" altLang="ko-KR" sz="1200" dirty="0" smtClean="0"/>
          </a:p>
          <a:p>
            <a:r>
              <a:rPr lang="en-US" altLang="ko-KR" sz="1200" b="1" dirty="0" smtClean="0"/>
              <a:t>(</a:t>
            </a:r>
            <a:r>
              <a:rPr lang="en-US" altLang="ko-KR" sz="1200" b="1" dirty="0"/>
              <a:t>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아바타 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장착한 아이템에 따라 아바타의 외형 변화</a:t>
            </a:r>
            <a:endParaRPr lang="en-US" altLang="ko-KR" sz="1200" dirty="0" smtClean="0"/>
          </a:p>
          <a:p>
            <a:endParaRPr lang="en-US" altLang="ko-KR" sz="9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스탯 표기와 보물 효과 표기는 한글 자음 순서대로 정렬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스탯 표기에서 </a:t>
            </a:r>
            <a:r>
              <a:rPr lang="en-US" altLang="ko-KR" sz="1200" dirty="0" smtClean="0"/>
              <a:t>%</a:t>
            </a:r>
            <a:r>
              <a:rPr lang="ko-KR" altLang="en-US" sz="1200" dirty="0" smtClean="0"/>
              <a:t>가 붙은 항목들은 기본값이 </a:t>
            </a:r>
            <a:r>
              <a:rPr lang="en-US" altLang="ko-KR" sz="1200" dirty="0" smtClean="0"/>
              <a:t>100% </a:t>
            </a:r>
            <a:r>
              <a:rPr lang="ko-KR" altLang="en-US" sz="1200" dirty="0" smtClean="0"/>
              <a:t>입니다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이동속도는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초당 움직일수있는 거리 값을 표기</a:t>
            </a:r>
            <a:endParaRPr lang="en-US" altLang="ko-KR" sz="1200" dirty="0" smtClean="0"/>
          </a:p>
          <a:p>
            <a:r>
              <a:rPr lang="en-US" altLang="ko-KR" sz="1200" dirty="0"/>
              <a:t>(</a:t>
            </a:r>
            <a:r>
              <a:rPr lang="ko-KR" altLang="en-US" sz="1200" dirty="0" smtClean="0"/>
              <a:t>이동속도 </a:t>
            </a:r>
            <a:r>
              <a:rPr lang="en-US" altLang="ko-KR" sz="1200" dirty="0" smtClean="0"/>
              <a:t>1 = 1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1M)</a:t>
            </a:r>
          </a:p>
          <a:p>
            <a:endParaRPr lang="en-US" altLang="ko-KR" sz="9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애니메이션 연출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캐릭터를 터치하면 캐릭터 정보창 팝업 표시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화면 하단에서부터 화면 중앙까지 올라오는 팝업</a:t>
            </a:r>
            <a:r>
              <a:rPr lang="en-US" altLang="ko-KR" sz="1200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r>
              <a:rPr lang="en-US" altLang="ko-KR" sz="1200" dirty="0" smtClean="0"/>
              <a:t>X</a:t>
            </a:r>
            <a:r>
              <a:rPr lang="ko-KR" altLang="en-US" sz="1200" dirty="0" smtClean="0"/>
              <a:t>버튼을 터치 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팝업이 화면 하단으로 내려감</a:t>
            </a:r>
            <a:endParaRPr lang="en-US" altLang="ko-KR" sz="1200" dirty="0"/>
          </a:p>
        </p:txBody>
      </p: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1117406" y="2928813"/>
            <a:ext cx="166881" cy="561831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2378978" y="3289113"/>
            <a:ext cx="166881" cy="5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</a:rPr>
              <a:t>A) [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 smtClean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메뉴</a:t>
            </a:r>
            <a:endParaRPr lang="en-US" altLang="ko-KR" sz="1400" b="1" dirty="0" smtClean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상하 </a:t>
            </a:r>
            <a:r>
              <a:rPr lang="en-US" altLang="ko-KR" sz="1200" dirty="0" smtClean="0"/>
              <a:t>Scroll</a:t>
            </a:r>
            <a:r>
              <a:rPr lang="ko-KR" altLang="en-US" sz="1200" dirty="0" smtClean="0"/>
              <a:t>로 이동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터치</a:t>
            </a:r>
            <a:r>
              <a:rPr lang="en-US" altLang="ko-KR" sz="120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한 화면에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개까지 정렬 </a:t>
            </a:r>
            <a:r>
              <a:rPr lang="en-US" altLang="ko-KR" sz="1200" dirty="0" smtClean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무기 썸네일 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/>
              <a:t>(</a:t>
            </a:r>
            <a:r>
              <a:rPr lang="en-US" altLang="ko-KR" sz="1200" b="1" dirty="0"/>
              <a:t>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</a:t>
            </a:r>
            <a:r>
              <a:rPr lang="ko-KR" altLang="en-US" sz="1200" dirty="0" smtClean="0"/>
              <a:t>배치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현재 </a:t>
            </a:r>
            <a:r>
              <a:rPr lang="ko-KR" altLang="en-US" sz="1400" b="1" dirty="0">
                <a:solidFill>
                  <a:srgbClr val="FF0000"/>
                </a:solidFill>
              </a:rPr>
              <a:t>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레벨이 높아질수록 공격력 증가</a:t>
            </a:r>
            <a:endParaRPr lang="en-US" altLang="ko-KR" sz="1200" dirty="0" smtClean="0"/>
          </a:p>
          <a:p>
            <a:r>
              <a:rPr lang="ko-KR" altLang="en-US" sz="1200" dirty="0" smtClean="0"/>
              <a:t>최대 레벨 도달 시 버튼에 </a:t>
            </a:r>
            <a:r>
              <a:rPr lang="en-US" altLang="ko-KR" sz="1200" dirty="0" smtClean="0"/>
              <a:t>MAX </a:t>
            </a:r>
            <a:r>
              <a:rPr lang="ko-KR" altLang="en-US" sz="1200" dirty="0" smtClean="0"/>
              <a:t>표기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레벨 </a:t>
            </a:r>
            <a:r>
              <a:rPr lang="en-US" altLang="ko-KR" sz="1200" dirty="0" smtClean="0"/>
              <a:t>: 10)</a:t>
            </a:r>
            <a:endParaRPr lang="en-US" altLang="ko-KR" sz="1200" dirty="0"/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공격력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레벨    을 올릴 시 추가되는 공격력 수치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다음 단계의 무기를 구매하기 위해서는 착용하고 있는 무기를 </a:t>
            </a:r>
            <a:r>
              <a:rPr lang="en-US" altLang="ko-KR" sz="1200" dirty="0" smtClean="0"/>
              <a:t>Lv.10</a:t>
            </a:r>
            <a:r>
              <a:rPr lang="ko-KR" altLang="en-US" sz="1200" dirty="0" smtClean="0"/>
              <a:t>까지 업그레이드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5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▶ 데이터베이스 추후 예정</a:t>
            </a:r>
            <a:endParaRPr lang="en-US" altLang="ko-KR" sz="14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297732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309280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327922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49176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309279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2494392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354023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52283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378844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2327923"/>
            <a:ext cx="918213" cy="4253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2288868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2341662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13516" y="2047311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 smtClean="0">
                <a:latin typeface="+mj-ea"/>
                <a:ea typeface="+mj-ea"/>
              </a:rPr>
              <a:t>나무 몽둥이</a:t>
            </a:r>
            <a:endParaRPr lang="ko-KR" altLang="en-US" sz="800" b="1" dirty="0">
              <a:latin typeface="+mj-ea"/>
              <a:ea typeface="+mj-ea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 smtClean="0">
                <a:latin typeface="+mj-ea"/>
                <a:ea typeface="+mj-ea"/>
              </a:rPr>
              <a:t>목검</a:t>
            </a:r>
            <a:endParaRPr lang="ko-KR" altLang="en-US" sz="800" b="1" dirty="0">
              <a:latin typeface="+mj-ea"/>
              <a:ea typeface="+mj-ea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 smtClean="0">
                <a:latin typeface="+mj-ea"/>
                <a:ea typeface="+mj-ea"/>
              </a:rPr>
              <a:t>녹슨 검</a:t>
            </a:r>
            <a:endParaRPr lang="ko-KR" altLang="en-US" sz="800" b="1" dirty="0">
              <a:latin typeface="+mj-ea"/>
              <a:ea typeface="+mj-ea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5" t="22715" r="31025" b="23136"/>
          <a:stretch/>
        </p:blipFill>
        <p:spPr>
          <a:xfrm>
            <a:off x="1637607" y="2327564"/>
            <a:ext cx="523702" cy="764771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3861763"/>
            <a:ext cx="112995" cy="10529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362982"/>
            <a:ext cx="112995" cy="10529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885247"/>
            <a:ext cx="112995" cy="105291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5386466"/>
            <a:ext cx="112995" cy="105291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2563539"/>
            <a:ext cx="137295" cy="127934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AE4C97B0-4C61-44B4-9979-518B4901CFE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64" name="그림 163" descr="방이(가) 표시된 사진&#10;&#10;자동 생성된 설명">
            <a:extLst>
              <a:ext uri="{FF2B5EF4-FFF2-40B4-BE49-F238E27FC236}">
                <a16:creationId xmlns:a16="http://schemas.microsoft.com/office/drawing/2014/main" id="{1CA99062-1323-4C14-84B0-AB939E380D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7" y="3209351"/>
            <a:ext cx="3025375" cy="428119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51" name="그룹 150"/>
          <p:cNvGrpSpPr/>
          <p:nvPr/>
        </p:nvGrpSpPr>
        <p:grpSpPr>
          <a:xfrm>
            <a:off x="1871078" y="1310133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6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5" name="그룹 194"/>
          <p:cNvGrpSpPr/>
          <p:nvPr/>
        </p:nvGrpSpPr>
        <p:grpSpPr>
          <a:xfrm>
            <a:off x="942875" y="1158939"/>
            <a:ext cx="561776" cy="788344"/>
            <a:chOff x="430398" y="1158939"/>
            <a:chExt cx="561776" cy="788344"/>
          </a:xfrm>
        </p:grpSpPr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1" name="그림 240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18" y="1123719"/>
            <a:ext cx="1329246" cy="2709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1245575" y="4136289"/>
            <a:ext cx="169188" cy="422971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990861" flipH="1">
            <a:off x="1243632" y="3635734"/>
            <a:ext cx="207698" cy="424923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1281237" y="4671217"/>
            <a:ext cx="121680" cy="3772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272216" y="5156994"/>
            <a:ext cx="135532" cy="44380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990861" flipH="1">
            <a:off x="4927156" y="2320490"/>
            <a:ext cx="235312" cy="481418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4833522" y="4418812"/>
            <a:ext cx="683181" cy="542734"/>
            <a:chOff x="8833254" y="4418812"/>
            <a:chExt cx="683181" cy="542734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8882838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8" name="그림 247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18569493" flipH="1">
              <a:off x="9007879" y="4375255"/>
              <a:ext cx="333932" cy="683181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5733582" y="4355946"/>
            <a:ext cx="584014" cy="658114"/>
            <a:chOff x="9559475" y="4355946"/>
            <a:chExt cx="584014" cy="658114"/>
          </a:xfrm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9559475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3" name="그림 262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7" t="82962" r="81115" b="68"/>
            <a:stretch/>
          </p:blipFill>
          <p:spPr>
            <a:xfrm rot="19018873">
              <a:off x="9705971" y="4355946"/>
              <a:ext cx="263245" cy="658114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6534475" y="4418812"/>
            <a:ext cx="612794" cy="542734"/>
            <a:chOff x="10220233" y="4418812"/>
            <a:chExt cx="612794" cy="542734"/>
          </a:xfrm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0236112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4" name="그림 26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8787">
              <a:off x="10427792" y="4391298"/>
              <a:ext cx="197676" cy="612794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7364148" y="4418812"/>
            <a:ext cx="672717" cy="542734"/>
            <a:chOff x="10838803" y="4418812"/>
            <a:chExt cx="672717" cy="542734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0897916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5" name="그림 264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28" t="38303" r="33890" b="41455"/>
            <a:stretch/>
          </p:blipFill>
          <p:spPr>
            <a:xfrm rot="18841422">
              <a:off x="11072441" y="4359560"/>
              <a:ext cx="205441" cy="672717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827672" y="5584212"/>
            <a:ext cx="686571" cy="542734"/>
            <a:chOff x="8827404" y="5584212"/>
            <a:chExt cx="686571" cy="542734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8882838" y="55842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75" t="43755" r="46525" b="41356"/>
            <a:stretch/>
          </p:blipFill>
          <p:spPr>
            <a:xfrm rot="18645950" flipH="1">
              <a:off x="9055407" y="5535632"/>
              <a:ext cx="230565" cy="686571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5689438" y="5584212"/>
            <a:ext cx="672302" cy="542734"/>
            <a:chOff x="9515331" y="5584212"/>
            <a:chExt cx="672302" cy="542734"/>
          </a:xfrm>
        </p:grpSpPr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9559475" y="55842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67" t="42778" r="51444" b="41111"/>
            <a:stretch/>
          </p:blipFill>
          <p:spPr>
            <a:xfrm rot="18819188" flipH="1">
              <a:off x="9728613" y="5542766"/>
              <a:ext cx="245738" cy="672302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6544945" y="5584212"/>
            <a:ext cx="584014" cy="612064"/>
            <a:chOff x="10236112" y="5584212"/>
            <a:chExt cx="584014" cy="612064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0236112" y="55842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83" t="43445" r="71572" b="41666"/>
            <a:stretch/>
          </p:blipFill>
          <p:spPr>
            <a:xfrm rot="18968331">
              <a:off x="10370917" y="5604572"/>
              <a:ext cx="335594" cy="591704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7424142" y="5584209"/>
            <a:ext cx="613092" cy="542734"/>
            <a:chOff x="11406003" y="5584209"/>
            <a:chExt cx="613092" cy="542734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408232" y="5584209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3" t="39444" r="79667" b="41555"/>
            <a:stretch/>
          </p:blipFill>
          <p:spPr>
            <a:xfrm rot="18620600">
              <a:off x="11551209" y="5555572"/>
              <a:ext cx="322680" cy="613092"/>
            </a:xfrm>
            <a:prstGeom prst="rect">
              <a:avLst/>
            </a:prstGeom>
          </p:spPr>
        </p:pic>
      </p:grpSp>
      <p:sp>
        <p:nvSpPr>
          <p:cNvPr id="266" name="TextBox 265"/>
          <p:cNvSpPr txBox="1"/>
          <p:nvPr/>
        </p:nvSpPr>
        <p:spPr>
          <a:xfrm>
            <a:off x="5012099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67" name="TextBox 266"/>
          <p:cNvSpPr txBox="1"/>
          <p:nvPr/>
        </p:nvSpPr>
        <p:spPr>
          <a:xfrm>
            <a:off x="5872855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8" name="TextBox 267"/>
          <p:cNvSpPr txBox="1"/>
          <p:nvPr/>
        </p:nvSpPr>
        <p:spPr>
          <a:xfrm>
            <a:off x="6682014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69" name="TextBox 268"/>
          <p:cNvSpPr txBox="1"/>
          <p:nvPr/>
        </p:nvSpPr>
        <p:spPr>
          <a:xfrm>
            <a:off x="7541648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</a:t>
            </a:r>
            <a:endParaRPr lang="ko-KR" altLang="en-US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7541648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8</a:t>
            </a:r>
            <a:endParaRPr lang="ko-KR" altLang="en-US" b="1" dirty="0"/>
          </a:p>
        </p:txBody>
      </p:sp>
      <p:sp>
        <p:nvSpPr>
          <p:cNvPr id="271" name="TextBox 270"/>
          <p:cNvSpPr txBox="1"/>
          <p:nvPr/>
        </p:nvSpPr>
        <p:spPr>
          <a:xfrm>
            <a:off x="6688689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7</a:t>
            </a:r>
            <a:endParaRPr lang="ko-KR" altLang="en-US" b="1" dirty="0"/>
          </a:p>
        </p:txBody>
      </p:sp>
      <p:sp>
        <p:nvSpPr>
          <p:cNvPr id="272" name="TextBox 271"/>
          <p:cNvSpPr txBox="1"/>
          <p:nvPr/>
        </p:nvSpPr>
        <p:spPr>
          <a:xfrm>
            <a:off x="5874349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6</a:t>
            </a:r>
            <a:endParaRPr lang="ko-KR" altLang="en-US" b="1" dirty="0"/>
          </a:p>
        </p:txBody>
      </p:sp>
      <p:sp>
        <p:nvSpPr>
          <p:cNvPr id="273" name="TextBox 272"/>
          <p:cNvSpPr txBox="1"/>
          <p:nvPr/>
        </p:nvSpPr>
        <p:spPr>
          <a:xfrm>
            <a:off x="5016255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5</a:t>
            </a:r>
            <a:endParaRPr lang="ko-KR" altLang="en-US" b="1" dirty="0"/>
          </a:p>
        </p:txBody>
      </p:sp>
      <p:sp>
        <p:nvSpPr>
          <p:cNvPr id="129" name="위쪽/아래쪽 화살표 128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14183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196845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805596" y="2327923"/>
            <a:ext cx="439736" cy="4253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12035" y="2047311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79390" y="2047311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63694" y="2047311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2655788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725034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736667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싸준 도시락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755447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8933" y="1850741"/>
            <a:ext cx="434956" cy="27141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873396"/>
            <a:ext cx="8386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781741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933539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789977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981828"/>
            <a:ext cx="159146" cy="171757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041986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solidFill>
                  <a:schemeClr val="accent6"/>
                </a:solidFill>
                <a:latin typeface="+mj-ea"/>
                <a:ea typeface="+mj-ea"/>
              </a:rPr>
              <a:t>25%</a:t>
            </a:r>
            <a:endParaRPr lang="ko-KR" altLang="en-US" sz="700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07104"/>
            <a:ext cx="364847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</a:t>
            </a:r>
            <a:r>
              <a:rPr lang="en-US" altLang="ko-KR" sz="1200" b="1" dirty="0" smtClean="0">
                <a:solidFill>
                  <a:schemeClr val="accent1"/>
                </a:solidFill>
              </a:rPr>
              <a:t>[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 smtClean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 smtClean="0"/>
              <a:t>한 화면에 </a:t>
            </a:r>
            <a:r>
              <a:rPr lang="en-US" altLang="ko-KR" sz="1100" dirty="0" smtClean="0"/>
              <a:t>4</a:t>
            </a:r>
            <a:r>
              <a:rPr lang="ko-KR" altLang="en-US" sz="1100" dirty="0" smtClean="0"/>
              <a:t>개까지 정렬 </a:t>
            </a:r>
            <a:r>
              <a:rPr lang="en-US" altLang="ko-KR" sz="1100" dirty="0" smtClean="0"/>
              <a:t>(Default)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 표시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/>
              <a:t>(</a:t>
            </a:r>
            <a:r>
              <a:rPr lang="en-US" altLang="ko-KR" sz="1100" b="1" dirty="0"/>
              <a:t>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이름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현재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레벨과 최대 레벨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최대 레벨 </a:t>
            </a:r>
            <a:r>
              <a:rPr lang="en-US" altLang="ko-KR" sz="1100" dirty="0" smtClean="0"/>
              <a:t>: 100</a:t>
            </a:r>
          </a:p>
          <a:p>
            <a:r>
              <a:rPr lang="ko-KR" altLang="en-US" sz="1100" dirty="0" smtClean="0"/>
              <a:t>최대 레벨 도달 시 버튼에 </a:t>
            </a:r>
            <a:r>
              <a:rPr lang="en-US" altLang="ko-KR" sz="1100" dirty="0" smtClean="0"/>
              <a:t>MAX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r>
              <a:rPr lang="ko-KR" altLang="en-US" sz="1100" dirty="0" smtClean="0"/>
              <a:t>보물은 최대 레벨을 달성하지 않아도 다른 보물 구매 가능</a:t>
            </a:r>
            <a:endParaRPr lang="en-US" altLang="ko-KR" sz="1100" dirty="0"/>
          </a:p>
          <a:p>
            <a:endParaRPr lang="en-US" altLang="ko-KR" sz="1400" dirty="0" smtClean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효과를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표시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있는 효과는 </a:t>
            </a:r>
            <a:r>
              <a:rPr lang="ko-KR" altLang="en-US" sz="1100" b="1" dirty="0" smtClean="0">
                <a:solidFill>
                  <a:schemeClr val="accent6"/>
                </a:solidFill>
              </a:rPr>
              <a:t>초록색</a:t>
            </a:r>
            <a:r>
              <a:rPr lang="ko-KR" altLang="en-US" sz="1100" dirty="0" smtClean="0"/>
              <a:t>으로 표시</a:t>
            </a:r>
            <a:endParaRPr lang="en-US" altLang="ko-KR" sz="1100" dirty="0"/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레벨을 </a:t>
            </a:r>
            <a:r>
              <a:rPr lang="ko-KR" altLang="en-US" sz="1200" b="1" dirty="0">
                <a:solidFill>
                  <a:srgbClr val="FF0000"/>
                </a:solidFill>
              </a:rPr>
              <a:t>올릴 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추가되는 수치 값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표시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 smtClean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일반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 smtClean="0"/>
              <a:t>Default : </a:t>
            </a:r>
            <a:r>
              <a:rPr lang="ko-KR" altLang="en-US" sz="1100" dirty="0" smtClean="0"/>
              <a:t>일반 버튼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버튼 터치 시 눌린 효과</a:t>
            </a:r>
            <a:endParaRPr lang="en-US" altLang="ko-KR" sz="1100" dirty="0" smtClean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스페셜 버튼 터치 시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이동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 터치 시 눌린 효과</a:t>
            </a:r>
            <a:endParaRPr lang="en-US" altLang="ko-KR" sz="1100" dirty="0" smtClean="0"/>
          </a:p>
          <a:p>
            <a:endParaRPr lang="en-US" altLang="ko-KR" sz="14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7)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스페셜 보물의 보유 유무 표시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스페셜 보물을 획득할 때마다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레벨 씩 업그레이드</a:t>
            </a:r>
            <a:endParaRPr lang="en-US" altLang="ko-KR" sz="1100" dirty="0" smtClean="0"/>
          </a:p>
          <a:p>
            <a:r>
              <a:rPr lang="ko-KR" altLang="en-US" sz="1100" dirty="0" smtClean="0"/>
              <a:t>스페셜 보물을 보유중 일시 버튼에 획득 표기 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버튼 색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빨간색 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글자 색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노란색</a:t>
            </a:r>
            <a:r>
              <a:rPr lang="en-US" altLang="ko-KR" sz="1100" b="1" dirty="0" smtClean="0"/>
              <a:t>)</a:t>
            </a:r>
          </a:p>
          <a:p>
            <a:r>
              <a:rPr lang="ko-KR" altLang="en-US" sz="1100" dirty="0" smtClean="0"/>
              <a:t>스페셜 보물 미보유시 버튼에 미 획득 표기</a:t>
            </a:r>
            <a:endParaRPr lang="en-US" altLang="ko-KR" sz="1100" dirty="0" smtClean="0"/>
          </a:p>
          <a:p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버튼 색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회색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글자 색 </a:t>
            </a:r>
            <a:r>
              <a:rPr lang="en-US" altLang="ko-KR" sz="1100" b="1" dirty="0" smtClean="0"/>
              <a:t>: </a:t>
            </a:r>
            <a:r>
              <a:rPr lang="ko-KR" altLang="en-US" sz="1100" b="1" dirty="0" smtClean="0"/>
              <a:t>빨간색</a:t>
            </a:r>
            <a:r>
              <a:rPr lang="en-US" altLang="ko-KR" sz="1100" b="1" dirty="0" smtClean="0"/>
              <a:t>)</a:t>
            </a:r>
          </a:p>
          <a:p>
            <a:r>
              <a:rPr lang="en-US" altLang="ko-KR" sz="1000" dirty="0" smtClean="0"/>
              <a:t>8</a:t>
            </a:r>
            <a:r>
              <a:rPr lang="en-US" altLang="ko-KR" sz="1000" dirty="0" smtClean="0"/>
              <a:t>) </a:t>
            </a:r>
            <a:r>
              <a:rPr lang="ko-KR" altLang="en-US" sz="1000" b="1" dirty="0" smtClean="0"/>
              <a:t>데이터베이스 </a:t>
            </a:r>
            <a:r>
              <a:rPr lang="ko-KR" altLang="en-US" sz="1000" b="1" dirty="0"/>
              <a:t>추후 예정</a:t>
            </a:r>
            <a:endParaRPr lang="en-US" altLang="ko-KR" sz="10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싸준 도시락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392" y="3857308"/>
            <a:ext cx="342679" cy="2138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7515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90845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8094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294568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620" y="5311958"/>
            <a:ext cx="327579" cy="32757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낫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40526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9199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43262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30652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82627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3442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3960585"/>
            <a:ext cx="125383" cy="13531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809072"/>
            <a:ext cx="327579" cy="30621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00798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solidFill>
                  <a:schemeClr val="accent6"/>
                </a:solidFill>
                <a:latin typeface="+mj-ea"/>
                <a:ea typeface="+mj-ea"/>
              </a:rPr>
              <a:t>25%</a:t>
            </a:r>
            <a:endParaRPr lang="ko-KR" altLang="en-US" sz="700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7683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8580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8285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450917"/>
            <a:ext cx="125383" cy="13531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963359"/>
            <a:ext cx="125383" cy="13531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5475747"/>
            <a:ext cx="125383" cy="1353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5023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00589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50701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1%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78" name="그림 177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24" y="2847060"/>
            <a:ext cx="2804159" cy="2307919"/>
          </a:xfrm>
          <a:prstGeom prst="rect">
            <a:avLst/>
          </a:prstGeom>
        </p:spPr>
      </p:pic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300806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3017234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상인의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티켓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303203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312495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3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5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3052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042340" y="3117058"/>
            <a:ext cx="467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351541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353937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02275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04671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53280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55676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3515927"/>
            <a:ext cx="1118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가벼운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깃털 목걸이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035579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바람의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반지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53427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천둥의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증표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354955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94747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32577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무기 가격 감소 </a:t>
            </a:r>
            <a:r>
              <a:rPr lang="en-US" altLang="ko-KR" sz="700" b="1" dirty="0">
                <a:solidFill>
                  <a:schemeClr val="accent6"/>
                </a:solidFill>
                <a:latin typeface="+mj-ea"/>
                <a:ea typeface="+mj-ea"/>
              </a:rPr>
              <a:t>15%</a:t>
            </a:r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362663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13560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63265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375217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캐릭터 이동속도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255694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7568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데미지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09" y="3017196"/>
            <a:ext cx="344443" cy="3444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1269" y="3534887"/>
            <a:ext cx="360513" cy="3433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64373" y="4039490"/>
            <a:ext cx="359317" cy="354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20" y="4573335"/>
            <a:ext cx="276009" cy="31408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19676" y="360395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735437"/>
            <a:ext cx="976802" cy="3346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2073447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95387" y="152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320253" y="18787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735437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443311" y="151887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53200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273" name="그룹 272"/>
          <p:cNvGrpSpPr/>
          <p:nvPr/>
        </p:nvGrpSpPr>
        <p:grpSpPr>
          <a:xfrm>
            <a:off x="4764484" y="2518858"/>
            <a:ext cx="3044029" cy="441885"/>
            <a:chOff x="845256" y="3271283"/>
            <a:chExt cx="3044029" cy="441885"/>
          </a:xfrm>
        </p:grpSpPr>
        <p:pic>
          <p:nvPicPr>
            <p:cNvPr id="274" name="그림 27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8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8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0" name="사각형: 둥근 모서리 124">
            <a:extLst>
              <a:ext uri="{FF2B5EF4-FFF2-40B4-BE49-F238E27FC236}">
                <a16:creationId xmlns:a16="http://schemas.microsoft.com/office/drawing/2014/main" id="{C045EDC4-0209-40C3-A999-CF8D7CCEFE3D}"/>
              </a:ext>
            </a:extLst>
          </p:cNvPr>
          <p:cNvSpPr/>
          <p:nvPr/>
        </p:nvSpPr>
        <p:spPr>
          <a:xfrm>
            <a:off x="7021457" y="406398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94747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D9CA01E-84B9-46E5-BFF8-EC0BE00F0129}"/>
              </a:ext>
            </a:extLst>
          </p:cNvPr>
          <p:cNvSpPr txBox="1"/>
          <p:nvPr/>
        </p:nvSpPr>
        <p:spPr>
          <a:xfrm>
            <a:off x="6919676" y="4118380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5" name="사각형: 둥근 모서리 124">
            <a:extLst>
              <a:ext uri="{FF2B5EF4-FFF2-40B4-BE49-F238E27FC236}">
                <a16:creationId xmlns:a16="http://schemas.microsoft.com/office/drawing/2014/main" id="{956508FB-EF16-422D-90E6-EA2CAEEC1825}"/>
              </a:ext>
            </a:extLst>
          </p:cNvPr>
          <p:cNvSpPr/>
          <p:nvPr/>
        </p:nvSpPr>
        <p:spPr>
          <a:xfrm>
            <a:off x="7021457" y="457825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94747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E9A6231-A312-4713-BB57-D680FCE975BF}"/>
              </a:ext>
            </a:extLst>
          </p:cNvPr>
          <p:cNvSpPr txBox="1"/>
          <p:nvPr/>
        </p:nvSpPr>
        <p:spPr>
          <a:xfrm>
            <a:off x="6919676" y="4632650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5131738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5045183" y="251929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841791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748533" y="252101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6</a:t>
            </a:r>
            <a:endParaRPr lang="ko-KR" altLang="en-US" sz="1100" dirty="0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88724" y="5743518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3603" y="5809496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98" y="5731152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3" y="5760299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79" y="5731152"/>
            <a:ext cx="327579" cy="327579"/>
          </a:xfrm>
          <a:prstGeom prst="rect">
            <a:avLst/>
          </a:prstGeom>
        </p:spPr>
      </p:pic>
      <p:pic>
        <p:nvPicPr>
          <p:cNvPr id="310" name="그림 30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88" y="6029418"/>
            <a:ext cx="344443" cy="344443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290084" y="6020610"/>
            <a:ext cx="360513" cy="343346"/>
          </a:xfrm>
          <a:prstGeom prst="rect">
            <a:avLst/>
          </a:prstGeom>
        </p:spPr>
      </p:pic>
      <p:pic>
        <p:nvPicPr>
          <p:cNvPr id="320" name="그림 3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635276" y="6045384"/>
            <a:ext cx="359317" cy="354327"/>
          </a:xfrm>
          <a:prstGeom prst="rect">
            <a:avLst/>
          </a:prstGeom>
        </p:spPr>
      </p:pic>
      <p:pic>
        <p:nvPicPr>
          <p:cNvPr id="321" name="그림 32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25" y="6062053"/>
            <a:ext cx="276009" cy="314080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375946" y="589112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146" name="위쪽/아래쪽 화살표 145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318505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33168" y="1735436"/>
            <a:ext cx="462992" cy="448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59145" y="153125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971853" y="3008069"/>
            <a:ext cx="585670" cy="42153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864582" y="293068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7</a:t>
            </a:r>
            <a:endParaRPr lang="ko-KR" altLang="en-US" sz="1100" dirty="0"/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570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 smtClean="0">
                <a:solidFill>
                  <a:schemeClr val="accent1"/>
                </a:solidFill>
              </a:rPr>
              <a:t>[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 smtClean="0">
                <a:solidFill>
                  <a:schemeClr val="accent1"/>
                </a:solidFill>
              </a:rPr>
              <a:t>]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 메뉴 선택</a:t>
            </a:r>
            <a:endParaRPr lang="en-US" altLang="ko-KR" sz="1400" b="1" dirty="0" smtClean="0">
              <a:solidFill>
                <a:schemeClr val="accent1"/>
              </a:solidFill>
            </a:endParaRPr>
          </a:p>
          <a:p>
            <a:r>
              <a:rPr lang="ko-KR" altLang="en-US" sz="1200" dirty="0" smtClean="0"/>
              <a:t>무기와 복장 메뉴를 선택할 수 있습니다</a:t>
            </a:r>
            <a:endParaRPr lang="en-US" altLang="ko-KR" sz="1200" dirty="0" smtClean="0"/>
          </a:p>
          <a:p>
            <a:r>
              <a:rPr lang="en-US" altLang="ko-KR" sz="1200" dirty="0" smtClean="0"/>
              <a:t>(Default : </a:t>
            </a:r>
            <a:r>
              <a:rPr lang="ko-KR" altLang="en-US" sz="1200" dirty="0" smtClean="0"/>
              <a:t>무기</a:t>
            </a:r>
            <a:r>
              <a:rPr lang="en-US" altLang="ko-KR" sz="1200" dirty="0" smtClean="0"/>
              <a:t>)</a:t>
            </a:r>
          </a:p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400" b="1" dirty="0" smtClean="0">
                <a:solidFill>
                  <a:schemeClr val="accent1"/>
                </a:solidFill>
              </a:rPr>
              <a:t>B) </a:t>
            </a: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스킨의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썸네일 배경 색상 </a:t>
            </a:r>
            <a:r>
              <a:rPr lang="en-US" altLang="ko-KR" sz="1200" dirty="0" smtClean="0"/>
              <a:t>Default :</a:t>
            </a:r>
            <a:r>
              <a:rPr lang="ko-KR" altLang="en-US" sz="1200" dirty="0" smtClean="0"/>
              <a:t> </a:t>
            </a:r>
            <a:r>
              <a:rPr lang="ko-KR" altLang="en-US" sz="1200" b="1" dirty="0" smtClean="0">
                <a:solidFill>
                  <a:schemeClr val="accent4"/>
                </a:solidFill>
              </a:rPr>
              <a:t>노랑색</a:t>
            </a:r>
            <a:endParaRPr lang="en-US" altLang="ko-KR" sz="1200" b="1" dirty="0" smtClean="0">
              <a:solidFill>
                <a:schemeClr val="accent4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</a:t>
            </a:r>
            <a:r>
              <a:rPr lang="ko-KR" altLang="en-US" sz="1200" dirty="0" smtClean="0"/>
              <a:t>배치</a:t>
            </a:r>
            <a:endParaRPr lang="en-US" altLang="ko-KR" sz="1200" dirty="0"/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장착중일시 </a:t>
            </a:r>
            <a:r>
              <a:rPr lang="ko-KR" altLang="en-US" sz="1200" b="1" dirty="0" smtClean="0">
                <a:solidFill>
                  <a:srgbClr val="85FF29"/>
                </a:solidFill>
              </a:rPr>
              <a:t>초록색</a:t>
            </a:r>
            <a:r>
              <a:rPr lang="ko-KR" altLang="en-US" sz="1200" dirty="0" smtClean="0"/>
              <a:t>으로 표시</a:t>
            </a:r>
            <a:endParaRPr lang="en-US" altLang="ko-KR" sz="1200" dirty="0" smtClean="0"/>
          </a:p>
          <a:p>
            <a:r>
              <a:rPr lang="ko-KR" altLang="en-US" sz="1200" dirty="0" smtClean="0"/>
              <a:t>미장착일시 </a:t>
            </a:r>
            <a:r>
              <a:rPr lang="ko-KR" altLang="en-US" sz="1200" b="1" dirty="0" smtClean="0"/>
              <a:t>검정색</a:t>
            </a:r>
            <a:r>
              <a:rPr lang="ko-KR" altLang="en-US" sz="1200" dirty="0" smtClean="0"/>
              <a:t>으로 표시</a:t>
            </a:r>
            <a:endParaRPr lang="en-US" altLang="ko-KR" sz="1200" dirty="0"/>
          </a:p>
          <a:p>
            <a:endParaRPr lang="en-US" altLang="ko-KR" sz="14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장착중일시 </a:t>
            </a:r>
            <a:r>
              <a:rPr lang="ko-KR" altLang="en-US" sz="1200" b="1" dirty="0" smtClean="0">
                <a:solidFill>
                  <a:schemeClr val="accent4"/>
                </a:solidFill>
              </a:rPr>
              <a:t>노란색</a:t>
            </a:r>
            <a:r>
              <a:rPr lang="ko-KR" altLang="en-US" sz="1200" dirty="0" smtClean="0"/>
              <a:t> 버튼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/>
              <a:t>장착해제</a:t>
            </a:r>
            <a:r>
              <a:rPr lang="ko-KR" altLang="en-US" sz="1200" dirty="0" smtClean="0"/>
              <a:t> 표시</a:t>
            </a:r>
            <a:endParaRPr lang="en-US" altLang="ko-KR" sz="1200" dirty="0" smtClean="0"/>
          </a:p>
          <a:p>
            <a:r>
              <a:rPr lang="ko-KR" altLang="en-US" sz="1200" dirty="0" smtClean="0"/>
              <a:t>보유중일시 </a:t>
            </a:r>
            <a:r>
              <a:rPr lang="ko-KR" altLang="en-US" sz="1200" b="1" dirty="0" smtClean="0">
                <a:solidFill>
                  <a:schemeClr val="accent1"/>
                </a:solidFill>
              </a:rPr>
              <a:t>파란색</a:t>
            </a:r>
            <a:r>
              <a:rPr lang="ko-KR" altLang="en-US" sz="1200" dirty="0" smtClean="0"/>
              <a:t> 버튼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/>
              <a:t>장착하기</a:t>
            </a:r>
            <a:r>
              <a:rPr lang="ko-KR" altLang="en-US" sz="1200" dirty="0" smtClean="0"/>
              <a:t> 표시</a:t>
            </a:r>
            <a:endParaRPr lang="en-US" altLang="ko-KR" sz="1200" dirty="0" smtClean="0"/>
          </a:p>
          <a:p>
            <a:r>
              <a:rPr lang="ko-KR" altLang="en-US" sz="1200" dirty="0" smtClean="0"/>
              <a:t>미보유일시 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빨간색</a:t>
            </a:r>
            <a:r>
              <a:rPr lang="ko-KR" altLang="en-US" sz="1200" dirty="0" smtClean="0"/>
              <a:t> 버튼</a:t>
            </a:r>
            <a:r>
              <a:rPr lang="en-US" altLang="ko-KR" sz="1200" dirty="0" smtClean="0"/>
              <a:t>, </a:t>
            </a:r>
            <a:r>
              <a:rPr lang="ko-KR" altLang="en-US" sz="1200" b="1" dirty="0" smtClean="0"/>
              <a:t>스킨가격</a:t>
            </a:r>
            <a:r>
              <a:rPr lang="ko-KR" altLang="en-US" sz="1200" dirty="0" smtClean="0"/>
              <a:t>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 smtClean="0"/>
          </a:p>
          <a:p>
            <a:r>
              <a:rPr lang="en-US" altLang="ko-KR" sz="1050" dirty="0"/>
              <a:t>5</a:t>
            </a:r>
            <a:r>
              <a:rPr lang="en-US" altLang="ko-KR" sz="1050" dirty="0" smtClean="0"/>
              <a:t>) </a:t>
            </a:r>
            <a:r>
              <a:rPr lang="ko-KR" altLang="en-US" sz="1050" dirty="0" smtClean="0"/>
              <a:t>데이터베이스 </a:t>
            </a:r>
            <a:r>
              <a:rPr lang="ko-KR" altLang="en-US" sz="1050" dirty="0"/>
              <a:t>추후 예정</a:t>
            </a:r>
            <a:endParaRPr lang="en-US" altLang="ko-KR" sz="105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곡도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3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4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청철검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부러진 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장검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1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93905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rgbClr val="85FF29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 smtClean="0">
                <a:solidFill>
                  <a:srgbClr val="85FF29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 smtClean="0">
                <a:solidFill>
                  <a:srgbClr val="85FF29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solidFill>
                  <a:srgbClr val="85FF29"/>
                </a:solidFill>
                <a:latin typeface="+mj-ea"/>
                <a:ea typeface="+mj-ea"/>
              </a:rPr>
              <a:t>공격력 </a:t>
            </a:r>
            <a:r>
              <a:rPr lang="en-US" altLang="ko-KR" sz="700" b="1" dirty="0" smtClean="0">
                <a:solidFill>
                  <a:srgbClr val="85FF29"/>
                </a:solidFill>
                <a:latin typeface="+mj-ea"/>
                <a:ea typeface="+mj-ea"/>
              </a:rPr>
              <a:t>10% </a:t>
            </a:r>
            <a:r>
              <a:rPr lang="ko-KR" altLang="en-US" sz="700" b="1" dirty="0" smtClean="0">
                <a:solidFill>
                  <a:srgbClr val="85FF29"/>
                </a:solidFill>
                <a:latin typeface="+mj-ea"/>
                <a:ea typeface="+mj-ea"/>
              </a:rPr>
              <a:t>증가</a:t>
            </a:r>
            <a:endParaRPr lang="ko-KR" altLang="en-US" sz="7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43366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j-ea"/>
                <a:ea typeface="+mj-ea"/>
              </a:rPr>
              <a:t>[</a:t>
            </a:r>
            <a:r>
              <a:rPr lang="ko-KR" altLang="en-US" sz="700" b="1" dirty="0" smtClean="0">
                <a:latin typeface="+mj-ea"/>
                <a:ea typeface="+mj-ea"/>
              </a:rPr>
              <a:t>장착효과</a:t>
            </a:r>
            <a:r>
              <a:rPr lang="en-US" altLang="ko-KR" sz="700" b="1" dirty="0" smtClean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 </a:t>
            </a:r>
            <a:r>
              <a:rPr lang="en-US" altLang="ko-KR" sz="700" b="1" dirty="0" smtClean="0">
                <a:latin typeface="+mj-ea"/>
                <a:ea typeface="+mj-ea"/>
              </a:rPr>
              <a:t>30%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915238"/>
            <a:ext cx="1410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j-ea"/>
                <a:ea typeface="+mj-ea"/>
              </a:rPr>
              <a:t>[</a:t>
            </a:r>
            <a:r>
              <a:rPr lang="ko-KR" altLang="en-US" sz="700" b="1" dirty="0" smtClean="0">
                <a:latin typeface="+mj-ea"/>
                <a:ea typeface="+mj-ea"/>
              </a:rPr>
              <a:t>장착효과</a:t>
            </a:r>
            <a:r>
              <a:rPr lang="en-US" altLang="ko-KR" sz="700" b="1" dirty="0" smtClean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 </a:t>
            </a:r>
            <a:r>
              <a:rPr lang="en-US" altLang="ko-KR" sz="700" b="1" dirty="0" smtClean="0">
                <a:latin typeface="+mj-ea"/>
                <a:ea typeface="+mj-ea"/>
              </a:rPr>
              <a:t>70%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en-US" altLang="ko-KR" sz="700" b="1" dirty="0" smtClean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latin typeface="+mj-ea"/>
                <a:ea typeface="+mj-ea"/>
              </a:rPr>
              <a:t>             </a:t>
            </a:r>
            <a:r>
              <a:rPr lang="ko-KR" altLang="en-US" sz="700" b="1" dirty="0" smtClean="0">
                <a:latin typeface="+mj-ea"/>
                <a:ea typeface="+mj-ea"/>
              </a:rPr>
              <a:t>공격속도 </a:t>
            </a:r>
            <a:r>
              <a:rPr lang="en-US" altLang="ko-KR" sz="700" b="1" dirty="0" smtClean="0">
                <a:latin typeface="+mj-ea"/>
                <a:ea typeface="+mj-ea"/>
              </a:rPr>
              <a:t>3%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407190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+mj-ea"/>
                <a:ea typeface="+mj-ea"/>
              </a:rPr>
              <a:t>[</a:t>
            </a:r>
            <a:r>
              <a:rPr lang="ko-KR" altLang="en-US" sz="700" b="1" dirty="0" smtClean="0">
                <a:latin typeface="+mj-ea"/>
                <a:ea typeface="+mj-ea"/>
              </a:rPr>
              <a:t>장착효과</a:t>
            </a:r>
            <a:r>
              <a:rPr lang="en-US" altLang="ko-KR" sz="700" b="1" dirty="0" smtClean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 </a:t>
            </a:r>
            <a:r>
              <a:rPr lang="en-US" altLang="ko-KR" sz="700" b="1" dirty="0" smtClean="0">
                <a:latin typeface="+mj-ea"/>
                <a:ea typeface="+mj-ea"/>
              </a:rPr>
              <a:t>100%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en-US" altLang="ko-KR" sz="700" b="1" dirty="0" smtClean="0">
              <a:latin typeface="+mj-ea"/>
              <a:ea typeface="+mj-ea"/>
            </a:endParaRPr>
          </a:p>
          <a:p>
            <a:r>
              <a:rPr lang="en-US" altLang="ko-KR" sz="700" b="1" dirty="0" smtClean="0">
                <a:latin typeface="+mj-ea"/>
                <a:ea typeface="+mj-ea"/>
              </a:rPr>
              <a:t>              </a:t>
            </a:r>
            <a:r>
              <a:rPr lang="ko-KR" altLang="en-US" sz="700" b="1" dirty="0" smtClean="0">
                <a:latin typeface="+mj-ea"/>
                <a:ea typeface="+mj-ea"/>
              </a:rPr>
              <a:t>공격속도 </a:t>
            </a:r>
            <a:r>
              <a:rPr lang="en-US" altLang="ko-KR" sz="700" b="1" dirty="0" smtClean="0">
                <a:latin typeface="+mj-ea"/>
                <a:ea typeface="+mj-ea"/>
              </a:rPr>
              <a:t>8%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7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4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70170"/>
            <a:ext cx="3044030" cy="499603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</a:rPr>
              <a:t>복장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</a:rPr>
              <a:t>무기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241343"/>
            <a:ext cx="3035079" cy="5014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1275074" y="3742250"/>
            <a:ext cx="119134" cy="420290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18559727">
            <a:off x="1249468" y="4742545"/>
            <a:ext cx="170651" cy="435769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18655413">
            <a:off x="1293697" y="4242889"/>
            <a:ext cx="99784" cy="4373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18695789">
            <a:off x="1280909" y="5241456"/>
            <a:ext cx="99726" cy="457964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3861346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</a:t>
            </a:r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해제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4373082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장착하기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89" y="5440415"/>
            <a:ext cx="118990" cy="119145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7299" y="538645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72" y="4918253"/>
            <a:ext cx="118990" cy="119145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21782" y="4864293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232367" y="2068557"/>
            <a:ext cx="3983582" cy="683214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906263" y="2201320"/>
            <a:ext cx="506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solidFill>
                  <a:srgbClr val="843C0C"/>
                </a:solidFill>
                <a:latin typeface="+mj-ea"/>
                <a:ea typeface="+mj-ea"/>
              </a:rPr>
              <a:t>곡도</a:t>
            </a:r>
            <a:endParaRPr lang="ko-KR" altLang="en-US" sz="900" b="1" dirty="0">
              <a:solidFill>
                <a:srgbClr val="843C0C"/>
              </a:solidFill>
              <a:latin typeface="+mj-ea"/>
              <a:ea typeface="+mj-ea"/>
            </a:endParaRPr>
          </a:p>
        </p:txBody>
      </p:sp>
      <p:sp>
        <p:nvSpPr>
          <p:cNvPr id="16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72784" y="2145632"/>
            <a:ext cx="825784" cy="529064"/>
          </a:xfrm>
          <a:prstGeom prst="roundRect">
            <a:avLst>
              <a:gd name="adj" fmla="val 15474"/>
            </a:avLst>
          </a:prstGeom>
          <a:solidFill>
            <a:srgbClr val="FFCC05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874274" y="2404985"/>
            <a:ext cx="1755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85FF29"/>
                </a:solidFill>
                <a:latin typeface="+mj-ea"/>
                <a:ea typeface="+mj-ea"/>
              </a:rPr>
              <a:t>[</a:t>
            </a:r>
            <a:r>
              <a:rPr lang="ko-KR" altLang="en-US" sz="900" b="1" dirty="0">
                <a:solidFill>
                  <a:srgbClr val="85FF29"/>
                </a:solidFill>
                <a:latin typeface="+mj-ea"/>
                <a:ea typeface="+mj-ea"/>
              </a:rPr>
              <a:t>장착효과</a:t>
            </a:r>
            <a:r>
              <a:rPr lang="en-US" altLang="ko-KR" sz="900" b="1" dirty="0">
                <a:solidFill>
                  <a:srgbClr val="85FF29"/>
                </a:solidFill>
                <a:latin typeface="+mj-ea"/>
                <a:ea typeface="+mj-ea"/>
              </a:rPr>
              <a:t>] </a:t>
            </a:r>
            <a:r>
              <a:rPr lang="ko-KR" altLang="en-US" sz="900" b="1" dirty="0">
                <a:solidFill>
                  <a:srgbClr val="85FF29"/>
                </a:solidFill>
                <a:latin typeface="+mj-ea"/>
                <a:ea typeface="+mj-ea"/>
              </a:rPr>
              <a:t>공격력</a:t>
            </a:r>
            <a:r>
              <a:rPr lang="en-US" altLang="ko-KR" sz="900" b="1" dirty="0">
                <a:solidFill>
                  <a:srgbClr val="85FF29"/>
                </a:solidFill>
                <a:latin typeface="+mj-ea"/>
                <a:ea typeface="+mj-ea"/>
              </a:rPr>
              <a:t>10% </a:t>
            </a:r>
            <a:r>
              <a:rPr lang="ko-KR" altLang="en-US" sz="900" b="1" dirty="0">
                <a:solidFill>
                  <a:srgbClr val="85FF29"/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526" y="2214225"/>
            <a:ext cx="550118" cy="222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320" y="2440839"/>
            <a:ext cx="1579704" cy="1897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263199" y="2142922"/>
            <a:ext cx="831344" cy="531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329772" y="2171394"/>
            <a:ext cx="482547" cy="448439"/>
          </a:xfrm>
          <a:prstGeom prst="rect">
            <a:avLst/>
          </a:prstGeom>
          <a:solidFill>
            <a:srgbClr val="EAB9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4495894" y="2131917"/>
            <a:ext cx="158262" cy="558330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48046" y="195905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20358" y="1991003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796" y="2171393"/>
            <a:ext cx="482523" cy="4484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345844" y="2224800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8688" y="201732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76810" y="2278267"/>
            <a:ext cx="81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744231"/>
            <a:ext cx="3035079" cy="201702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861346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</a:t>
            </a:r>
            <a:endParaRPr lang="ko-KR" altLang="en-US" sz="1600" dirty="0"/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/>
              <a:t>– </a:t>
            </a:r>
            <a:r>
              <a:rPr lang="ko-KR" altLang="en-US" sz="3200" b="1"/>
              <a:t>수색 </a:t>
            </a:r>
            <a:r>
              <a:rPr lang="en-US" altLang="ko-KR" sz="3200" b="1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9029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현재 선택한 땅을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</a:t>
            </a:r>
            <a:r>
              <a:rPr lang="ko-KR" altLang="en-US" sz="1400" dirty="0"/>
              <a:t>땅의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설명</a:t>
            </a:r>
            <a:r>
              <a:rPr lang="en-US" altLang="ko-KR" sz="1400" dirty="0"/>
              <a:t>, </a:t>
            </a:r>
            <a:r>
              <a:rPr lang="ko-KR" altLang="en-US" sz="1400" dirty="0"/>
              <a:t>나오는 보물 표시</a:t>
            </a:r>
            <a:endParaRPr lang="en-US" altLang="ko-KR" sz="1400" dirty="0"/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터치 시 수색 확인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확인 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수색</a:t>
            </a:r>
            <a:endParaRPr lang="en-US" altLang="ko-KR" sz="1400" dirty="0"/>
          </a:p>
          <a:p>
            <a:r>
              <a:rPr lang="ko-KR" altLang="en-US" sz="1400" dirty="0"/>
              <a:t>수색을 하여</a:t>
            </a:r>
            <a:r>
              <a:rPr lang="en-US" altLang="ko-KR" sz="1400" dirty="0"/>
              <a:t>, </a:t>
            </a:r>
            <a:r>
              <a:rPr lang="ko-KR" altLang="en-US" sz="1400" dirty="0"/>
              <a:t>보물을 탐색합니다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( </a:t>
            </a:r>
            <a:r>
              <a:rPr lang="ko-KR" altLang="en-US" sz="1400" dirty="0"/>
              <a:t>획득 </a:t>
            </a:r>
            <a:r>
              <a:rPr lang="en-US" altLang="ko-KR" sz="1400" dirty="0"/>
              <a:t>) </a:t>
            </a:r>
            <a:r>
              <a:rPr lang="ko-KR" altLang="en-US" sz="1400" dirty="0"/>
              <a:t>보물</a:t>
            </a:r>
            <a:r>
              <a:rPr lang="en-US" altLang="ko-KR" sz="1400" dirty="0"/>
              <a:t>, </a:t>
            </a:r>
            <a:r>
              <a:rPr lang="ko-KR" altLang="en-US" sz="1400" dirty="0"/>
              <a:t>장수</a:t>
            </a:r>
            <a:r>
              <a:rPr lang="en-US" altLang="ko-KR" sz="1400" dirty="0"/>
              <a:t>, </a:t>
            </a:r>
            <a:r>
              <a:rPr lang="ko-KR" altLang="en-US" sz="1400" dirty="0"/>
              <a:t>보물상자</a:t>
            </a:r>
            <a:endParaRPr lang="en-US" altLang="ko-KR" sz="1400" dirty="0"/>
          </a:p>
          <a:p>
            <a:r>
              <a:rPr lang="ko-KR" altLang="en-US" sz="1400" dirty="0"/>
              <a:t>보물 </a:t>
            </a:r>
            <a:r>
              <a:rPr lang="en-US" altLang="ko-KR" sz="1400" dirty="0"/>
              <a:t>– </a:t>
            </a:r>
            <a:r>
              <a:rPr lang="ko-KR" altLang="en-US" sz="1400" dirty="0"/>
              <a:t>스폐셜 보물이 열리게 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7B79B9-6200-4DF7-B2CF-BEBB0358AEB3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BB6AFA-7ADF-43F2-AFD6-4579E2143BCA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그리기이(가) 표시된 사진&#10;&#10;자동 생성된 설명">
            <a:extLst>
              <a:ext uri="{FF2B5EF4-FFF2-40B4-BE49-F238E27FC236}">
                <a16:creationId xmlns:a16="http://schemas.microsoft.com/office/drawing/2014/main" id="{B76E1219-F18E-4D04-BC63-AD04485FF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E52323-F09C-4ACA-837F-968080CA6E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8" y="5786908"/>
            <a:ext cx="597988" cy="611445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1184A-F465-4A18-A787-54B0569D75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32" y="5786908"/>
            <a:ext cx="545050" cy="611445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64D53F-211B-4FC0-A266-4F9FD750C0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0" y="5786908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34077-1AF2-4C6F-BAF2-8679AF40C0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1" y="5788267"/>
            <a:ext cx="570365" cy="611445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1445052"/>
            <a:ext cx="2393654" cy="1787146"/>
          </a:xfrm>
          <a:prstGeom prst="rect">
            <a:avLst/>
          </a:prstGeom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614301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1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950230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651972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2604890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32F87A-F6AC-45B0-A791-D969AC22DD3B}"/>
              </a:ext>
            </a:extLst>
          </p:cNvPr>
          <p:cNvSpPr/>
          <p:nvPr/>
        </p:nvSpPr>
        <p:spPr>
          <a:xfrm>
            <a:off x="614301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669181-951A-4BAE-8A89-1580BC29ACE8}"/>
              </a:ext>
            </a:extLst>
          </p:cNvPr>
          <p:cNvSpPr/>
          <p:nvPr/>
        </p:nvSpPr>
        <p:spPr>
          <a:xfrm>
            <a:off x="651972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AEF7829-7B30-4124-A64F-9DA11DFE3150}"/>
              </a:ext>
            </a:extLst>
          </p:cNvPr>
          <p:cNvSpPr/>
          <p:nvPr/>
        </p:nvSpPr>
        <p:spPr>
          <a:xfrm>
            <a:off x="614301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482E320-421E-4BB4-8617-5EE34CFF54F3}"/>
              </a:ext>
            </a:extLst>
          </p:cNvPr>
          <p:cNvSpPr/>
          <p:nvPr/>
        </p:nvSpPr>
        <p:spPr>
          <a:xfrm>
            <a:off x="651972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004DBC7-B8FA-447E-8325-B015E5AB21C2}"/>
              </a:ext>
            </a:extLst>
          </p:cNvPr>
          <p:cNvSpPr/>
          <p:nvPr/>
        </p:nvSpPr>
        <p:spPr>
          <a:xfrm>
            <a:off x="614301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1FF3244-EC97-4384-B503-2231DEB90FF8}"/>
              </a:ext>
            </a:extLst>
          </p:cNvPr>
          <p:cNvSpPr/>
          <p:nvPr/>
        </p:nvSpPr>
        <p:spPr>
          <a:xfrm>
            <a:off x="651972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0" name="TextBox 191">
            <a:extLst>
              <a:ext uri="{FF2B5EF4-FFF2-40B4-BE49-F238E27FC236}">
                <a16:creationId xmlns:a16="http://schemas.microsoft.com/office/drawing/2014/main" id="{E69FD601-9E85-4C9A-B6BF-DBDA4DCA81DC}"/>
              </a:ext>
            </a:extLst>
          </p:cNvPr>
          <p:cNvSpPr txBox="1"/>
          <p:nvPr/>
        </p:nvSpPr>
        <p:spPr>
          <a:xfrm>
            <a:off x="950230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1" name="TextBox 195">
            <a:extLst>
              <a:ext uri="{FF2B5EF4-FFF2-40B4-BE49-F238E27FC236}">
                <a16:creationId xmlns:a16="http://schemas.microsoft.com/office/drawing/2014/main" id="{8F2589F2-B16B-4B05-ACF6-C745090E8723}"/>
              </a:ext>
            </a:extLst>
          </p:cNvPr>
          <p:cNvSpPr txBox="1"/>
          <p:nvPr/>
        </p:nvSpPr>
        <p:spPr>
          <a:xfrm>
            <a:off x="950230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2" name="TextBox 199">
            <a:extLst>
              <a:ext uri="{FF2B5EF4-FFF2-40B4-BE49-F238E27FC236}">
                <a16:creationId xmlns:a16="http://schemas.microsoft.com/office/drawing/2014/main" id="{AC207FFD-0293-4889-A25E-DAEA4E63413A}"/>
              </a:ext>
            </a:extLst>
          </p:cNvPr>
          <p:cNvSpPr txBox="1"/>
          <p:nvPr/>
        </p:nvSpPr>
        <p:spPr>
          <a:xfrm>
            <a:off x="950230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6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2628384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950230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248" name="TextBox 95">
            <a:extLst>
              <a:ext uri="{FF2B5EF4-FFF2-40B4-BE49-F238E27FC236}">
                <a16:creationId xmlns:a16="http://schemas.microsoft.com/office/drawing/2014/main" id="{AAE201A8-BF63-4AF4-B60D-7606FF20A6CB}"/>
              </a:ext>
            </a:extLst>
          </p:cNvPr>
          <p:cNvSpPr txBox="1"/>
          <p:nvPr/>
        </p:nvSpPr>
        <p:spPr>
          <a:xfrm>
            <a:off x="950230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49" name="TextBox 96">
            <a:extLst>
              <a:ext uri="{FF2B5EF4-FFF2-40B4-BE49-F238E27FC236}">
                <a16:creationId xmlns:a16="http://schemas.microsoft.com/office/drawing/2014/main" id="{9FDD148D-2687-4B56-9234-DC37C82FAF2A}"/>
              </a:ext>
            </a:extLst>
          </p:cNvPr>
          <p:cNvSpPr txBox="1"/>
          <p:nvPr/>
        </p:nvSpPr>
        <p:spPr>
          <a:xfrm>
            <a:off x="950230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50" name="TextBox 97">
            <a:extLst>
              <a:ext uri="{FF2B5EF4-FFF2-40B4-BE49-F238E27FC236}">
                <a16:creationId xmlns:a16="http://schemas.microsoft.com/office/drawing/2014/main" id="{D9213491-520A-4068-A18A-6A7007369346}"/>
              </a:ext>
            </a:extLst>
          </p:cNvPr>
          <p:cNvSpPr txBox="1"/>
          <p:nvPr/>
        </p:nvSpPr>
        <p:spPr>
          <a:xfrm>
            <a:off x="950230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5264133"/>
            <a:ext cx="362303" cy="348923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6" y="4754087"/>
            <a:ext cx="357053" cy="340209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4256214"/>
            <a:ext cx="365604" cy="33506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3750395"/>
            <a:ext cx="365604" cy="335062"/>
          </a:xfrm>
          <a:prstGeom prst="rect">
            <a:avLst/>
          </a:prstGeom>
        </p:spPr>
      </p:pic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606705" y="3704234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06AEC649-10E4-42AF-B92F-559E618BE725}"/>
              </a:ext>
            </a:extLst>
          </p:cNvPr>
          <p:cNvSpPr/>
          <p:nvPr/>
        </p:nvSpPr>
        <p:spPr>
          <a:xfrm>
            <a:off x="3170581" y="37124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2563869" y="3704234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247" y="2337102"/>
            <a:ext cx="212659" cy="18227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1152231" y="2100624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53461" y="363778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547976B-0B92-4D76-A31D-AE3C95A3AAA9}"/>
              </a:ext>
            </a:extLst>
          </p:cNvPr>
          <p:cNvSpPr/>
          <p:nvPr/>
        </p:nvSpPr>
        <p:spPr>
          <a:xfrm>
            <a:off x="2604890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TextBox 180">
            <a:extLst>
              <a:ext uri="{FF2B5EF4-FFF2-40B4-BE49-F238E27FC236}">
                <a16:creationId xmlns:a16="http://schemas.microsoft.com/office/drawing/2014/main" id="{D2955BF3-FCF5-45A7-8A28-174E203EE25C}"/>
              </a:ext>
            </a:extLst>
          </p:cNvPr>
          <p:cNvSpPr txBox="1"/>
          <p:nvPr/>
        </p:nvSpPr>
        <p:spPr>
          <a:xfrm>
            <a:off x="2628384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417FAD9-2266-4B0F-A1CE-8255305EB1E4}"/>
              </a:ext>
            </a:extLst>
          </p:cNvPr>
          <p:cNvSpPr/>
          <p:nvPr/>
        </p:nvSpPr>
        <p:spPr>
          <a:xfrm>
            <a:off x="2604890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180">
            <a:extLst>
              <a:ext uri="{FF2B5EF4-FFF2-40B4-BE49-F238E27FC236}">
                <a16:creationId xmlns:a16="http://schemas.microsoft.com/office/drawing/2014/main" id="{8C10128B-5257-4228-B400-B5404103B798}"/>
              </a:ext>
            </a:extLst>
          </p:cNvPr>
          <p:cNvSpPr txBox="1"/>
          <p:nvPr/>
        </p:nvSpPr>
        <p:spPr>
          <a:xfrm>
            <a:off x="2628384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7D3880-D3D5-461D-A3BA-310C2AAE5E1D}"/>
              </a:ext>
            </a:extLst>
          </p:cNvPr>
          <p:cNvSpPr/>
          <p:nvPr/>
        </p:nvSpPr>
        <p:spPr>
          <a:xfrm>
            <a:off x="2600018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TextBox 180">
            <a:extLst>
              <a:ext uri="{FF2B5EF4-FFF2-40B4-BE49-F238E27FC236}">
                <a16:creationId xmlns:a16="http://schemas.microsoft.com/office/drawing/2014/main" id="{3A5B2937-4F81-48E5-9581-422D461C6D8A}"/>
              </a:ext>
            </a:extLst>
          </p:cNvPr>
          <p:cNvSpPr txBox="1"/>
          <p:nvPr/>
        </p:nvSpPr>
        <p:spPr>
          <a:xfrm>
            <a:off x="2623512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073627" y="2063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3130811" y="3584603"/>
            <a:ext cx="2069158" cy="341932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20C123E-94FB-4A6C-998F-A2ED717470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038" y="5773744"/>
            <a:ext cx="570363" cy="62460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8" y="3175383"/>
            <a:ext cx="3027281" cy="428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4C604-5036-4A14-8FAC-7C708DAF8FE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01770" y="1965352"/>
            <a:ext cx="448459" cy="2271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880347-714F-480E-8C53-764756B3B78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3" y="1961331"/>
            <a:ext cx="223951" cy="221462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AE093AD6-FE26-4B79-9BD7-55C71495B378}"/>
              </a:ext>
            </a:extLst>
          </p:cNvPr>
          <p:cNvSpPr txBox="1"/>
          <p:nvPr/>
        </p:nvSpPr>
        <p:spPr>
          <a:xfrm>
            <a:off x="532596" y="1967349"/>
            <a:ext cx="4268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</a:rPr>
              <a:t>7 / 7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838BA774-C574-42AB-B859-6D6690BF226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009" y="1907879"/>
            <a:ext cx="212659" cy="1822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98" y="1345012"/>
            <a:ext cx="2967459" cy="223959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005060" y="2117237"/>
            <a:ext cx="23791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1300" b="1" dirty="0">
                <a:solidFill>
                  <a:schemeClr val="bg1"/>
                </a:solidFill>
              </a:rPr>
              <a:t>?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52" y="1130613"/>
            <a:ext cx="1715119" cy="628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912999" y="1259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수색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5370129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4090125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3627731" y="1192023"/>
            <a:ext cx="3144475" cy="23925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60953B1-0635-441E-92C1-AD9E599DEAE7}"/>
              </a:ext>
            </a:extLst>
          </p:cNvPr>
          <p:cNvSpPr/>
          <p:nvPr/>
        </p:nvSpPr>
        <p:spPr>
          <a:xfrm>
            <a:off x="3663740" y="120850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227233" y="120651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400949" y="1139322"/>
            <a:ext cx="561776" cy="788344"/>
            <a:chOff x="430398" y="1158939"/>
            <a:chExt cx="561776" cy="788344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25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/>
              <a:t>– </a:t>
            </a:r>
            <a:r>
              <a:rPr lang="ko-KR" altLang="en-US" sz="3200" b="1"/>
              <a:t>수색 </a:t>
            </a:r>
            <a:r>
              <a:rPr lang="en-US" altLang="ko-KR" sz="3200" b="1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27510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확인 창 </a:t>
            </a:r>
            <a:r>
              <a:rPr lang="en-US" altLang="ko-KR" sz="1400"/>
              <a:t>– ( </a:t>
            </a:r>
            <a:r>
              <a:rPr lang="ko-KR" altLang="en-US" sz="1400"/>
              <a:t>예 누를 시 이동 </a:t>
            </a:r>
            <a:r>
              <a:rPr lang="en-US" altLang="ko-KR" sz="1400"/>
              <a:t>)</a:t>
            </a:r>
          </a:p>
          <a:p>
            <a:r>
              <a:rPr lang="en-US" altLang="ko-KR" sz="1400"/>
              <a:t>1)  </a:t>
            </a:r>
            <a:r>
              <a:rPr lang="ko-KR" altLang="en-US" sz="1400"/>
              <a:t>보물 발견 시 획득 성공 화면</a:t>
            </a:r>
            <a:endParaRPr lang="en-US" altLang="ko-KR" sz="1400"/>
          </a:p>
          <a:p>
            <a:pPr marL="342900" indent="-342900">
              <a:buAutoNum type="arabicParenR"/>
            </a:pPr>
            <a:endParaRPr lang="en-US" altLang="ko-KR" sz="1400"/>
          </a:p>
          <a:p>
            <a:r>
              <a:rPr lang="en-US" altLang="ko-KR" sz="1400"/>
              <a:t>2)  </a:t>
            </a:r>
            <a:r>
              <a:rPr lang="ko-KR" altLang="en-US" sz="1400"/>
              <a:t>보물 발견 시 획득 실패 화면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FAC467D-26CC-40D0-9447-04D3F8BCF615}"/>
              </a:ext>
            </a:extLst>
          </p:cNvPr>
          <p:cNvSpPr/>
          <p:nvPr/>
        </p:nvSpPr>
        <p:spPr>
          <a:xfrm>
            <a:off x="662522" y="1749052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620C9C08-269D-437E-859F-92F4AA17CC0C}"/>
              </a:ext>
            </a:extLst>
          </p:cNvPr>
          <p:cNvSpPr/>
          <p:nvPr/>
        </p:nvSpPr>
        <p:spPr>
          <a:xfrm>
            <a:off x="500163" y="1069560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2" name="그림 291" descr="그리기이(가) 표시된 사진&#10;&#10;자동 생성된 설명">
            <a:extLst>
              <a:ext uri="{FF2B5EF4-FFF2-40B4-BE49-F238E27FC236}">
                <a16:creationId xmlns:a16="http://schemas.microsoft.com/office/drawing/2014/main" id="{A52612AA-80D7-4B73-9E41-C59D1EE8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89" y="3499401"/>
            <a:ext cx="2744240" cy="2307919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89899C62-BC3B-4AA0-844E-40251BE174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56" y="5788541"/>
            <a:ext cx="597988" cy="611445"/>
          </a:xfrm>
          <a:prstGeom prst="rect">
            <a:avLst/>
          </a:prstGeom>
          <a:noFill/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E90D857F-B459-42E5-BF03-7ACB2FC9BD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00" y="5788541"/>
            <a:ext cx="545050" cy="611445"/>
          </a:xfrm>
          <a:prstGeom prst="rect">
            <a:avLst/>
          </a:prstGeom>
          <a:noFill/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4590108E-6F1E-4F8B-A544-8A656FA7EB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8" y="5788541"/>
            <a:ext cx="640535" cy="611445"/>
          </a:xfrm>
          <a:prstGeom prst="rect">
            <a:avLst/>
          </a:prstGeom>
          <a:noFill/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36797C9C-CF41-4109-A097-8E914AA5EB9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9" y="5789900"/>
            <a:ext cx="570365" cy="611445"/>
          </a:xfrm>
          <a:prstGeom prst="rect">
            <a:avLst/>
          </a:prstGeom>
        </p:spPr>
      </p:pic>
      <p:pic>
        <p:nvPicPr>
          <p:cNvPr id="304" name="그림 30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08243A-9401-44AD-A978-AC5A5EA6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1446685"/>
            <a:ext cx="2393654" cy="1787146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A4AC22E-14D6-4B3F-8200-09CD6F1166CB}"/>
              </a:ext>
            </a:extLst>
          </p:cNvPr>
          <p:cNvSpPr/>
          <p:nvPr/>
        </p:nvSpPr>
        <p:spPr>
          <a:xfrm>
            <a:off x="787669" y="3717072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0" name="TextBox 172">
            <a:extLst>
              <a:ext uri="{FF2B5EF4-FFF2-40B4-BE49-F238E27FC236}">
                <a16:creationId xmlns:a16="http://schemas.microsoft.com/office/drawing/2014/main" id="{96332378-C061-4FB7-86EA-E14A04726D42}"/>
              </a:ext>
            </a:extLst>
          </p:cNvPr>
          <p:cNvSpPr txBox="1"/>
          <p:nvPr/>
        </p:nvSpPr>
        <p:spPr>
          <a:xfrm>
            <a:off x="1123598" y="372623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763F687-9CE3-4053-BC1C-39616B72CDF0}"/>
              </a:ext>
            </a:extLst>
          </p:cNvPr>
          <p:cNvSpPr/>
          <p:nvPr/>
        </p:nvSpPr>
        <p:spPr>
          <a:xfrm>
            <a:off x="825340" y="37410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D4EA59C-B846-4C76-B244-1899F538650F}"/>
              </a:ext>
            </a:extLst>
          </p:cNvPr>
          <p:cNvSpPr/>
          <p:nvPr/>
        </p:nvSpPr>
        <p:spPr>
          <a:xfrm>
            <a:off x="2778258" y="376174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D1B16E4-A9E9-42D5-B1CC-2C473120A7FA}"/>
              </a:ext>
            </a:extLst>
          </p:cNvPr>
          <p:cNvSpPr/>
          <p:nvPr/>
        </p:nvSpPr>
        <p:spPr>
          <a:xfrm>
            <a:off x="787669" y="422441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3522A9B-6F07-41B2-B5D8-CA50A37F5F3D}"/>
              </a:ext>
            </a:extLst>
          </p:cNvPr>
          <p:cNvSpPr/>
          <p:nvPr/>
        </p:nvSpPr>
        <p:spPr>
          <a:xfrm>
            <a:off x="825340" y="424837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FDCB426-C71F-4F8D-9C11-CBA6527F0A17}"/>
              </a:ext>
            </a:extLst>
          </p:cNvPr>
          <p:cNvSpPr/>
          <p:nvPr/>
        </p:nvSpPr>
        <p:spPr>
          <a:xfrm>
            <a:off x="787669" y="473175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D36002C-5D7E-4C0D-AFE7-94AA7507527D}"/>
              </a:ext>
            </a:extLst>
          </p:cNvPr>
          <p:cNvSpPr/>
          <p:nvPr/>
        </p:nvSpPr>
        <p:spPr>
          <a:xfrm>
            <a:off x="825340" y="475572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170B4C7-EF41-4653-8459-E099220BF989}"/>
              </a:ext>
            </a:extLst>
          </p:cNvPr>
          <p:cNvSpPr/>
          <p:nvPr/>
        </p:nvSpPr>
        <p:spPr>
          <a:xfrm>
            <a:off x="787669" y="524180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DDE9FDA-2FAD-485E-9848-7C2A1B04337A}"/>
              </a:ext>
            </a:extLst>
          </p:cNvPr>
          <p:cNvSpPr/>
          <p:nvPr/>
        </p:nvSpPr>
        <p:spPr>
          <a:xfrm>
            <a:off x="825340" y="526576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8" name="TextBox 191">
            <a:extLst>
              <a:ext uri="{FF2B5EF4-FFF2-40B4-BE49-F238E27FC236}">
                <a16:creationId xmlns:a16="http://schemas.microsoft.com/office/drawing/2014/main" id="{E72A7EE3-F37C-40BD-822C-7D819B40BA1F}"/>
              </a:ext>
            </a:extLst>
          </p:cNvPr>
          <p:cNvSpPr txBox="1"/>
          <p:nvPr/>
        </p:nvSpPr>
        <p:spPr>
          <a:xfrm>
            <a:off x="1123598" y="422493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0" name="TextBox 195">
            <a:extLst>
              <a:ext uri="{FF2B5EF4-FFF2-40B4-BE49-F238E27FC236}">
                <a16:creationId xmlns:a16="http://schemas.microsoft.com/office/drawing/2014/main" id="{2784566B-54CB-46FF-891A-4D6FF26601B7}"/>
              </a:ext>
            </a:extLst>
          </p:cNvPr>
          <p:cNvSpPr txBox="1"/>
          <p:nvPr/>
        </p:nvSpPr>
        <p:spPr>
          <a:xfrm>
            <a:off x="1123598" y="4744582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2" name="TextBox 199">
            <a:extLst>
              <a:ext uri="{FF2B5EF4-FFF2-40B4-BE49-F238E27FC236}">
                <a16:creationId xmlns:a16="http://schemas.microsoft.com/office/drawing/2014/main" id="{633A81A8-0C76-4BBA-B0C9-0B07C6C11E90}"/>
              </a:ext>
            </a:extLst>
          </p:cNvPr>
          <p:cNvSpPr txBox="1"/>
          <p:nvPr/>
        </p:nvSpPr>
        <p:spPr>
          <a:xfrm>
            <a:off x="1123598" y="5243273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4" name="TextBox 180">
            <a:extLst>
              <a:ext uri="{FF2B5EF4-FFF2-40B4-BE49-F238E27FC236}">
                <a16:creationId xmlns:a16="http://schemas.microsoft.com/office/drawing/2014/main" id="{79095D72-C7A1-48BC-95F0-A2DB5CFC96E2}"/>
              </a:ext>
            </a:extLst>
          </p:cNvPr>
          <p:cNvSpPr txBox="1"/>
          <p:nvPr/>
        </p:nvSpPr>
        <p:spPr>
          <a:xfrm>
            <a:off x="2801752" y="381489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6" name="TextBox 94">
            <a:extLst>
              <a:ext uri="{FF2B5EF4-FFF2-40B4-BE49-F238E27FC236}">
                <a16:creationId xmlns:a16="http://schemas.microsoft.com/office/drawing/2014/main" id="{73799DA0-E640-44EA-9A35-123E2167F208}"/>
              </a:ext>
            </a:extLst>
          </p:cNvPr>
          <p:cNvSpPr txBox="1"/>
          <p:nvPr/>
        </p:nvSpPr>
        <p:spPr>
          <a:xfrm>
            <a:off x="1123598" y="387491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338" name="TextBox 95">
            <a:extLst>
              <a:ext uri="{FF2B5EF4-FFF2-40B4-BE49-F238E27FC236}">
                <a16:creationId xmlns:a16="http://schemas.microsoft.com/office/drawing/2014/main" id="{9484844D-A745-4D66-8A8F-FDCBAD47DEB9}"/>
              </a:ext>
            </a:extLst>
          </p:cNvPr>
          <p:cNvSpPr txBox="1"/>
          <p:nvPr/>
        </p:nvSpPr>
        <p:spPr>
          <a:xfrm>
            <a:off x="1123598" y="4379082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0" name="TextBox 96">
            <a:extLst>
              <a:ext uri="{FF2B5EF4-FFF2-40B4-BE49-F238E27FC236}">
                <a16:creationId xmlns:a16="http://schemas.microsoft.com/office/drawing/2014/main" id="{838E616C-635C-497E-91BB-B7C1FDF300CA}"/>
              </a:ext>
            </a:extLst>
          </p:cNvPr>
          <p:cNvSpPr txBox="1"/>
          <p:nvPr/>
        </p:nvSpPr>
        <p:spPr>
          <a:xfrm>
            <a:off x="1123598" y="4906469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2" name="TextBox 97">
            <a:extLst>
              <a:ext uri="{FF2B5EF4-FFF2-40B4-BE49-F238E27FC236}">
                <a16:creationId xmlns:a16="http://schemas.microsoft.com/office/drawing/2014/main" id="{0F0738BC-BD2D-4FC0-A9C6-4719A1464723}"/>
              </a:ext>
            </a:extLst>
          </p:cNvPr>
          <p:cNvSpPr txBox="1"/>
          <p:nvPr/>
        </p:nvSpPr>
        <p:spPr>
          <a:xfrm>
            <a:off x="1123598" y="541765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344" name="그림 343">
            <a:extLst>
              <a:ext uri="{FF2B5EF4-FFF2-40B4-BE49-F238E27FC236}">
                <a16:creationId xmlns:a16="http://schemas.microsoft.com/office/drawing/2014/main" id="{188AF42C-80A5-4EAB-8B99-D277768BF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5265766"/>
            <a:ext cx="362303" cy="348923"/>
          </a:xfrm>
          <a:prstGeom prst="rect">
            <a:avLst/>
          </a:prstGeom>
        </p:spPr>
      </p:pic>
      <p:pic>
        <p:nvPicPr>
          <p:cNvPr id="346" name="그림 345">
            <a:extLst>
              <a:ext uri="{FF2B5EF4-FFF2-40B4-BE49-F238E27FC236}">
                <a16:creationId xmlns:a16="http://schemas.microsoft.com/office/drawing/2014/main" id="{8353D10A-80F8-43D7-8FC9-E1D29113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04" y="4755720"/>
            <a:ext cx="357053" cy="340209"/>
          </a:xfrm>
          <a:prstGeom prst="rect">
            <a:avLst/>
          </a:prstGeom>
        </p:spPr>
      </p:pic>
      <p:pic>
        <p:nvPicPr>
          <p:cNvPr id="348" name="그림 347">
            <a:extLst>
              <a:ext uri="{FF2B5EF4-FFF2-40B4-BE49-F238E27FC236}">
                <a16:creationId xmlns:a16="http://schemas.microsoft.com/office/drawing/2014/main" id="{52E68AEA-1BB0-428B-9D85-F380DF1BC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4257847"/>
            <a:ext cx="365604" cy="335062"/>
          </a:xfrm>
          <a:prstGeom prst="rect">
            <a:avLst/>
          </a:prstGeom>
        </p:spPr>
      </p:pic>
      <p:pic>
        <p:nvPicPr>
          <p:cNvPr id="350" name="그림 349">
            <a:extLst>
              <a:ext uri="{FF2B5EF4-FFF2-40B4-BE49-F238E27FC236}">
                <a16:creationId xmlns:a16="http://schemas.microsoft.com/office/drawing/2014/main" id="{8727700A-7D5D-4C4D-934F-CDA9F8B9A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" y="3752028"/>
            <a:ext cx="365604" cy="335062"/>
          </a:xfrm>
          <a:prstGeom prst="rect">
            <a:avLst/>
          </a:prstGeom>
        </p:spPr>
      </p:pic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DCAD59E-E509-495A-B8A1-0C94B0128F99}"/>
              </a:ext>
            </a:extLst>
          </p:cNvPr>
          <p:cNvSpPr/>
          <p:nvPr/>
        </p:nvSpPr>
        <p:spPr>
          <a:xfrm>
            <a:off x="780073" y="3705867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65D17C6-1831-4A30-A4E7-F77810D1B2CB}"/>
              </a:ext>
            </a:extLst>
          </p:cNvPr>
          <p:cNvSpPr/>
          <p:nvPr/>
        </p:nvSpPr>
        <p:spPr>
          <a:xfrm>
            <a:off x="2737237" y="3705867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6" name="그림 355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A399FB52-3C9C-4FAC-9AC2-75F5AFE05CC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98" y="2196390"/>
            <a:ext cx="212659" cy="29367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11A52B0-0E85-4B47-B797-A75D02EB155C}"/>
              </a:ext>
            </a:extLst>
          </p:cNvPr>
          <p:cNvSpPr/>
          <p:nvPr/>
        </p:nvSpPr>
        <p:spPr>
          <a:xfrm>
            <a:off x="1325599" y="2102257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0" name="그림 359">
            <a:extLst>
              <a:ext uri="{FF2B5EF4-FFF2-40B4-BE49-F238E27FC236}">
                <a16:creationId xmlns:a16="http://schemas.microsoft.com/office/drawing/2014/main" id="{6B9F70D8-7012-480D-84D8-CDBAEF4B3D5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7" y="1165688"/>
            <a:ext cx="561776" cy="236827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953A78DC-576D-4FC3-B16B-E0E01483F0C4}"/>
              </a:ext>
            </a:extLst>
          </p:cNvPr>
          <p:cNvSpPr txBox="1"/>
          <p:nvPr/>
        </p:nvSpPr>
        <p:spPr>
          <a:xfrm>
            <a:off x="707101" y="1160572"/>
            <a:ext cx="446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3AA618CC-4B8A-47BD-A494-7C6E6B9FE9C9}"/>
              </a:ext>
            </a:extLst>
          </p:cNvPr>
          <p:cNvSpPr/>
          <p:nvPr/>
        </p:nvSpPr>
        <p:spPr>
          <a:xfrm>
            <a:off x="726829" y="3639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6" name="사각형: 둥근 모서리 365">
            <a:extLst>
              <a:ext uri="{FF2B5EF4-FFF2-40B4-BE49-F238E27FC236}">
                <a16:creationId xmlns:a16="http://schemas.microsoft.com/office/drawing/2014/main" id="{4C1EBB7D-4134-4DCA-9AE4-E600379A73E6}"/>
              </a:ext>
            </a:extLst>
          </p:cNvPr>
          <p:cNvSpPr/>
          <p:nvPr/>
        </p:nvSpPr>
        <p:spPr>
          <a:xfrm>
            <a:off x="2778258" y="427045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8" name="TextBox 180">
            <a:extLst>
              <a:ext uri="{FF2B5EF4-FFF2-40B4-BE49-F238E27FC236}">
                <a16:creationId xmlns:a16="http://schemas.microsoft.com/office/drawing/2014/main" id="{318FAB82-6967-4314-AA1C-A4034D89F8A5}"/>
              </a:ext>
            </a:extLst>
          </p:cNvPr>
          <p:cNvSpPr txBox="1"/>
          <p:nvPr/>
        </p:nvSpPr>
        <p:spPr>
          <a:xfrm>
            <a:off x="2801752" y="4323598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D07237DB-75A8-41DB-8FCD-C6EBD1845359}"/>
              </a:ext>
            </a:extLst>
          </p:cNvPr>
          <p:cNvSpPr/>
          <p:nvPr/>
        </p:nvSpPr>
        <p:spPr>
          <a:xfrm>
            <a:off x="2778258" y="478562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2" name="TextBox 180">
            <a:extLst>
              <a:ext uri="{FF2B5EF4-FFF2-40B4-BE49-F238E27FC236}">
                <a16:creationId xmlns:a16="http://schemas.microsoft.com/office/drawing/2014/main" id="{989369EE-C4EF-482B-B8B1-89F7397C6716}"/>
              </a:ext>
            </a:extLst>
          </p:cNvPr>
          <p:cNvSpPr txBox="1"/>
          <p:nvPr/>
        </p:nvSpPr>
        <p:spPr>
          <a:xfrm>
            <a:off x="2801752" y="4838766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75B82532-CA3E-4042-8258-F4FACA80EC7B}"/>
              </a:ext>
            </a:extLst>
          </p:cNvPr>
          <p:cNvSpPr/>
          <p:nvPr/>
        </p:nvSpPr>
        <p:spPr>
          <a:xfrm>
            <a:off x="2773386" y="528837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6" name="TextBox 180">
            <a:extLst>
              <a:ext uri="{FF2B5EF4-FFF2-40B4-BE49-F238E27FC236}">
                <a16:creationId xmlns:a16="http://schemas.microsoft.com/office/drawing/2014/main" id="{F9747AC5-FF73-4B7B-9DA5-2EE86EA4DF21}"/>
              </a:ext>
            </a:extLst>
          </p:cNvPr>
          <p:cNvSpPr txBox="1"/>
          <p:nvPr/>
        </p:nvSpPr>
        <p:spPr>
          <a:xfrm>
            <a:off x="2796880" y="534152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2409DCF3-4E38-4543-BF13-B67E9F8DA318}"/>
              </a:ext>
            </a:extLst>
          </p:cNvPr>
          <p:cNvSpPr/>
          <p:nvPr/>
        </p:nvSpPr>
        <p:spPr>
          <a:xfrm>
            <a:off x="1246995" y="206504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562714AE-A740-4542-87E8-CC8935A1BAB5}"/>
              </a:ext>
            </a:extLst>
          </p:cNvPr>
          <p:cNvSpPr/>
          <p:nvPr/>
        </p:nvSpPr>
        <p:spPr>
          <a:xfrm>
            <a:off x="438265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81A91B5D-0F3D-4F6F-AC64-E8AB43AF26A3}"/>
              </a:ext>
            </a:extLst>
          </p:cNvPr>
          <p:cNvSpPr/>
          <p:nvPr/>
        </p:nvSpPr>
        <p:spPr>
          <a:xfrm>
            <a:off x="422029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 descr="그리기이(가) 표시된 사진&#10;&#10;자동 생성된 설명">
            <a:extLst>
              <a:ext uri="{FF2B5EF4-FFF2-40B4-BE49-F238E27FC236}">
                <a16:creationId xmlns:a16="http://schemas.microsoft.com/office/drawing/2014/main" id="{0EE5AE74-BED4-4EFE-904F-02A866B31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320" y="3497768"/>
            <a:ext cx="2744240" cy="2307919"/>
          </a:xfrm>
          <a:prstGeom prst="rect">
            <a:avLst/>
          </a:prstGeom>
        </p:spPr>
      </p:pic>
      <p:pic>
        <p:nvPicPr>
          <p:cNvPr id="395" name="그림 394">
            <a:extLst>
              <a:ext uri="{FF2B5EF4-FFF2-40B4-BE49-F238E27FC236}">
                <a16:creationId xmlns:a16="http://schemas.microsoft.com/office/drawing/2014/main" id="{81F23704-DA11-4A98-B5C1-DAD87A5FEE3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587" y="5786908"/>
            <a:ext cx="597988" cy="611445"/>
          </a:xfrm>
          <a:prstGeom prst="rect">
            <a:avLst/>
          </a:prstGeom>
          <a:noFill/>
        </p:spPr>
      </p:pic>
      <p:pic>
        <p:nvPicPr>
          <p:cNvPr id="397" name="그림 396">
            <a:extLst>
              <a:ext uri="{FF2B5EF4-FFF2-40B4-BE49-F238E27FC236}">
                <a16:creationId xmlns:a16="http://schemas.microsoft.com/office/drawing/2014/main" id="{433B5126-FC21-4078-89E8-459DBF9F86B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31" y="5786908"/>
            <a:ext cx="545050" cy="611445"/>
          </a:xfrm>
          <a:prstGeom prst="rect">
            <a:avLst/>
          </a:prstGeom>
          <a:noFill/>
        </p:spPr>
      </p:pic>
      <p:pic>
        <p:nvPicPr>
          <p:cNvPr id="399" name="그림 398">
            <a:extLst>
              <a:ext uri="{FF2B5EF4-FFF2-40B4-BE49-F238E27FC236}">
                <a16:creationId xmlns:a16="http://schemas.microsoft.com/office/drawing/2014/main" id="{1F3C6D8D-9F50-41BF-A1F0-378C576F980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69" y="5786908"/>
            <a:ext cx="640535" cy="611445"/>
          </a:xfrm>
          <a:prstGeom prst="rect">
            <a:avLst/>
          </a:prstGeom>
          <a:noFill/>
        </p:spPr>
      </p:pic>
      <p:pic>
        <p:nvPicPr>
          <p:cNvPr id="401" name="그림 400">
            <a:extLst>
              <a:ext uri="{FF2B5EF4-FFF2-40B4-BE49-F238E27FC236}">
                <a16:creationId xmlns:a16="http://schemas.microsoft.com/office/drawing/2014/main" id="{23728799-5A94-47A2-B312-CCF613B5E7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40" y="5788267"/>
            <a:ext cx="570365" cy="611445"/>
          </a:xfrm>
          <a:prstGeom prst="rect">
            <a:avLst/>
          </a:prstGeom>
        </p:spPr>
      </p:pic>
      <p:pic>
        <p:nvPicPr>
          <p:cNvPr id="403" name="그림 40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0541AFE-D28E-45CE-AD5B-96BD46196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1445052"/>
            <a:ext cx="2393654" cy="1787146"/>
          </a:xfrm>
          <a:prstGeom prst="rect">
            <a:avLst/>
          </a:prstGeom>
        </p:spPr>
      </p:pic>
      <p:sp>
        <p:nvSpPr>
          <p:cNvPr id="407" name="직사각형 406">
            <a:extLst>
              <a:ext uri="{FF2B5EF4-FFF2-40B4-BE49-F238E27FC236}">
                <a16:creationId xmlns:a16="http://schemas.microsoft.com/office/drawing/2014/main" id="{D62BEA35-0D5E-4A9A-AAE5-14F49B5AFA34}"/>
              </a:ext>
            </a:extLst>
          </p:cNvPr>
          <p:cNvSpPr/>
          <p:nvPr/>
        </p:nvSpPr>
        <p:spPr>
          <a:xfrm>
            <a:off x="4507800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9" name="TextBox 172">
            <a:extLst>
              <a:ext uri="{FF2B5EF4-FFF2-40B4-BE49-F238E27FC236}">
                <a16:creationId xmlns:a16="http://schemas.microsoft.com/office/drawing/2014/main" id="{F732DB38-92E2-4938-9797-E3D9A8A0270C}"/>
              </a:ext>
            </a:extLst>
          </p:cNvPr>
          <p:cNvSpPr txBox="1"/>
          <p:nvPr/>
        </p:nvSpPr>
        <p:spPr>
          <a:xfrm>
            <a:off x="4843729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11" name="직사각형 410">
            <a:extLst>
              <a:ext uri="{FF2B5EF4-FFF2-40B4-BE49-F238E27FC236}">
                <a16:creationId xmlns:a16="http://schemas.microsoft.com/office/drawing/2014/main" id="{0CD9034F-B977-422D-8D5C-CB2C109D5F4F}"/>
              </a:ext>
            </a:extLst>
          </p:cNvPr>
          <p:cNvSpPr/>
          <p:nvPr/>
        </p:nvSpPr>
        <p:spPr>
          <a:xfrm>
            <a:off x="4545471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3" name="사각형: 둥근 모서리 412">
            <a:extLst>
              <a:ext uri="{FF2B5EF4-FFF2-40B4-BE49-F238E27FC236}">
                <a16:creationId xmlns:a16="http://schemas.microsoft.com/office/drawing/2014/main" id="{6A36F9A9-660D-41B7-9531-E3528E7EB1F9}"/>
              </a:ext>
            </a:extLst>
          </p:cNvPr>
          <p:cNvSpPr/>
          <p:nvPr/>
        </p:nvSpPr>
        <p:spPr>
          <a:xfrm>
            <a:off x="6498389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BF0D62FA-0A54-4497-B50D-2F0E951AFD86}"/>
              </a:ext>
            </a:extLst>
          </p:cNvPr>
          <p:cNvSpPr/>
          <p:nvPr/>
        </p:nvSpPr>
        <p:spPr>
          <a:xfrm>
            <a:off x="4507800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B42427C5-F47D-4964-A92C-05EF9BCE1729}"/>
              </a:ext>
            </a:extLst>
          </p:cNvPr>
          <p:cNvSpPr/>
          <p:nvPr/>
        </p:nvSpPr>
        <p:spPr>
          <a:xfrm>
            <a:off x="4545471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9BCB4ADB-04FD-4936-9982-E2CC386AC486}"/>
              </a:ext>
            </a:extLst>
          </p:cNvPr>
          <p:cNvSpPr/>
          <p:nvPr/>
        </p:nvSpPr>
        <p:spPr>
          <a:xfrm>
            <a:off x="4507800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3C7A189B-F63C-4D45-B9F5-5A266CD3392C}"/>
              </a:ext>
            </a:extLst>
          </p:cNvPr>
          <p:cNvSpPr/>
          <p:nvPr/>
        </p:nvSpPr>
        <p:spPr>
          <a:xfrm>
            <a:off x="4545471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B638B6ED-95C2-4516-9A3A-3731A680E342}"/>
              </a:ext>
            </a:extLst>
          </p:cNvPr>
          <p:cNvSpPr/>
          <p:nvPr/>
        </p:nvSpPr>
        <p:spPr>
          <a:xfrm>
            <a:off x="4507800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5" name="직사각형 424">
            <a:extLst>
              <a:ext uri="{FF2B5EF4-FFF2-40B4-BE49-F238E27FC236}">
                <a16:creationId xmlns:a16="http://schemas.microsoft.com/office/drawing/2014/main" id="{EC945F7E-FF43-49A5-9527-2CACB2B3E54D}"/>
              </a:ext>
            </a:extLst>
          </p:cNvPr>
          <p:cNvSpPr/>
          <p:nvPr/>
        </p:nvSpPr>
        <p:spPr>
          <a:xfrm>
            <a:off x="4545471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7" name="TextBox 191">
            <a:extLst>
              <a:ext uri="{FF2B5EF4-FFF2-40B4-BE49-F238E27FC236}">
                <a16:creationId xmlns:a16="http://schemas.microsoft.com/office/drawing/2014/main" id="{C7223F39-24BA-46FA-8A5C-25F77BFD3852}"/>
              </a:ext>
            </a:extLst>
          </p:cNvPr>
          <p:cNvSpPr txBox="1"/>
          <p:nvPr/>
        </p:nvSpPr>
        <p:spPr>
          <a:xfrm>
            <a:off x="4843729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29" name="TextBox 195">
            <a:extLst>
              <a:ext uri="{FF2B5EF4-FFF2-40B4-BE49-F238E27FC236}">
                <a16:creationId xmlns:a16="http://schemas.microsoft.com/office/drawing/2014/main" id="{DE9D80B8-4F78-44BF-8B59-CE1E9CF17324}"/>
              </a:ext>
            </a:extLst>
          </p:cNvPr>
          <p:cNvSpPr txBox="1"/>
          <p:nvPr/>
        </p:nvSpPr>
        <p:spPr>
          <a:xfrm>
            <a:off x="4843729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31" name="TextBox 199">
            <a:extLst>
              <a:ext uri="{FF2B5EF4-FFF2-40B4-BE49-F238E27FC236}">
                <a16:creationId xmlns:a16="http://schemas.microsoft.com/office/drawing/2014/main" id="{5F4870D0-8248-40B8-BF51-E4EF61F24186}"/>
              </a:ext>
            </a:extLst>
          </p:cNvPr>
          <p:cNvSpPr txBox="1"/>
          <p:nvPr/>
        </p:nvSpPr>
        <p:spPr>
          <a:xfrm>
            <a:off x="4843729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33" name="TextBox 180">
            <a:extLst>
              <a:ext uri="{FF2B5EF4-FFF2-40B4-BE49-F238E27FC236}">
                <a16:creationId xmlns:a16="http://schemas.microsoft.com/office/drawing/2014/main" id="{471ED083-9D6E-487C-974C-3DE08A40FD37}"/>
              </a:ext>
            </a:extLst>
          </p:cNvPr>
          <p:cNvSpPr txBox="1"/>
          <p:nvPr/>
        </p:nvSpPr>
        <p:spPr>
          <a:xfrm>
            <a:off x="6521883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5" name="TextBox 94">
            <a:extLst>
              <a:ext uri="{FF2B5EF4-FFF2-40B4-BE49-F238E27FC236}">
                <a16:creationId xmlns:a16="http://schemas.microsoft.com/office/drawing/2014/main" id="{23C64437-FBB1-4723-8778-E3A3E7B835B1}"/>
              </a:ext>
            </a:extLst>
          </p:cNvPr>
          <p:cNvSpPr txBox="1"/>
          <p:nvPr/>
        </p:nvSpPr>
        <p:spPr>
          <a:xfrm>
            <a:off x="4843729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437" name="TextBox 95">
            <a:extLst>
              <a:ext uri="{FF2B5EF4-FFF2-40B4-BE49-F238E27FC236}">
                <a16:creationId xmlns:a16="http://schemas.microsoft.com/office/drawing/2014/main" id="{229D3E67-DFB5-451D-B918-7C8169604345}"/>
              </a:ext>
            </a:extLst>
          </p:cNvPr>
          <p:cNvSpPr txBox="1"/>
          <p:nvPr/>
        </p:nvSpPr>
        <p:spPr>
          <a:xfrm>
            <a:off x="4843729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3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4843729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441" name="TextBox 97">
            <a:extLst>
              <a:ext uri="{FF2B5EF4-FFF2-40B4-BE49-F238E27FC236}">
                <a16:creationId xmlns:a16="http://schemas.microsoft.com/office/drawing/2014/main" id="{B9A322F0-74F2-4A73-9C5C-EF33829243F8}"/>
              </a:ext>
            </a:extLst>
          </p:cNvPr>
          <p:cNvSpPr txBox="1"/>
          <p:nvPr/>
        </p:nvSpPr>
        <p:spPr>
          <a:xfrm>
            <a:off x="4843729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443" name="그림 442">
            <a:extLst>
              <a:ext uri="{FF2B5EF4-FFF2-40B4-BE49-F238E27FC236}">
                <a16:creationId xmlns:a16="http://schemas.microsoft.com/office/drawing/2014/main" id="{DF69062A-7D67-4A87-B9BD-997AAA79A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5264133"/>
            <a:ext cx="362303" cy="348923"/>
          </a:xfrm>
          <a:prstGeom prst="rect">
            <a:avLst/>
          </a:prstGeom>
        </p:spPr>
      </p:pic>
      <p:pic>
        <p:nvPicPr>
          <p:cNvPr id="445" name="그림 444">
            <a:extLst>
              <a:ext uri="{FF2B5EF4-FFF2-40B4-BE49-F238E27FC236}">
                <a16:creationId xmlns:a16="http://schemas.microsoft.com/office/drawing/2014/main" id="{A957B408-569F-4D50-AE29-D917758CA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35" y="4754087"/>
            <a:ext cx="357053" cy="340209"/>
          </a:xfrm>
          <a:prstGeom prst="rect">
            <a:avLst/>
          </a:prstGeom>
        </p:spPr>
      </p:pic>
      <p:pic>
        <p:nvPicPr>
          <p:cNvPr id="447" name="그림 446">
            <a:extLst>
              <a:ext uri="{FF2B5EF4-FFF2-40B4-BE49-F238E27FC236}">
                <a16:creationId xmlns:a16="http://schemas.microsoft.com/office/drawing/2014/main" id="{FFB14DB9-9308-4CF9-A7D2-0EFF60C0E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4256214"/>
            <a:ext cx="365604" cy="335062"/>
          </a:xfrm>
          <a:prstGeom prst="rect">
            <a:avLst/>
          </a:prstGeom>
        </p:spPr>
      </p:pic>
      <p:pic>
        <p:nvPicPr>
          <p:cNvPr id="449" name="그림 448">
            <a:extLst>
              <a:ext uri="{FF2B5EF4-FFF2-40B4-BE49-F238E27FC236}">
                <a16:creationId xmlns:a16="http://schemas.microsoft.com/office/drawing/2014/main" id="{35ED9E30-DFAA-4B9E-9D42-9775ABBB52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10" y="3750395"/>
            <a:ext cx="365604" cy="335062"/>
          </a:xfrm>
          <a:prstGeom prst="rect">
            <a:avLst/>
          </a:prstGeom>
        </p:spPr>
      </p:pic>
      <p:pic>
        <p:nvPicPr>
          <p:cNvPr id="457" name="그림 456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BD10BE3C-8BB3-4824-B277-94775D4F0A77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29" y="2194757"/>
            <a:ext cx="212659" cy="293672"/>
          </a:xfrm>
          <a:prstGeom prst="rect">
            <a:avLst/>
          </a:prstGeom>
        </p:spPr>
      </p:pic>
      <p:pic>
        <p:nvPicPr>
          <p:cNvPr id="461" name="그림 460">
            <a:extLst>
              <a:ext uri="{FF2B5EF4-FFF2-40B4-BE49-F238E27FC236}">
                <a16:creationId xmlns:a16="http://schemas.microsoft.com/office/drawing/2014/main" id="{8933642A-9039-4F94-9BA4-4F590636E80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48" y="1164055"/>
            <a:ext cx="561776" cy="236827"/>
          </a:xfrm>
          <a:prstGeom prst="rect">
            <a:avLst/>
          </a:prstGeom>
        </p:spPr>
      </p:pic>
      <p:sp>
        <p:nvSpPr>
          <p:cNvPr id="463" name="TextBox 462">
            <a:extLst>
              <a:ext uri="{FF2B5EF4-FFF2-40B4-BE49-F238E27FC236}">
                <a16:creationId xmlns:a16="http://schemas.microsoft.com/office/drawing/2014/main" id="{D8AA2AFF-F8D1-4000-8485-0CBAEFB69AA4}"/>
              </a:ext>
            </a:extLst>
          </p:cNvPr>
          <p:cNvSpPr txBox="1"/>
          <p:nvPr/>
        </p:nvSpPr>
        <p:spPr>
          <a:xfrm>
            <a:off x="4427232" y="1158939"/>
            <a:ext cx="4461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67" name="사각형: 둥근 모서리 466">
            <a:extLst>
              <a:ext uri="{FF2B5EF4-FFF2-40B4-BE49-F238E27FC236}">
                <a16:creationId xmlns:a16="http://schemas.microsoft.com/office/drawing/2014/main" id="{405410E1-784C-4B54-91E5-B59B56E73475}"/>
              </a:ext>
            </a:extLst>
          </p:cNvPr>
          <p:cNvSpPr/>
          <p:nvPr/>
        </p:nvSpPr>
        <p:spPr>
          <a:xfrm>
            <a:off x="6498389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180">
            <a:extLst>
              <a:ext uri="{FF2B5EF4-FFF2-40B4-BE49-F238E27FC236}">
                <a16:creationId xmlns:a16="http://schemas.microsoft.com/office/drawing/2014/main" id="{5DE3CF1D-2644-42F7-BFCD-4310C2D89D08}"/>
              </a:ext>
            </a:extLst>
          </p:cNvPr>
          <p:cNvSpPr txBox="1"/>
          <p:nvPr/>
        </p:nvSpPr>
        <p:spPr>
          <a:xfrm>
            <a:off x="6521883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1" name="사각형: 둥근 모서리 470">
            <a:extLst>
              <a:ext uri="{FF2B5EF4-FFF2-40B4-BE49-F238E27FC236}">
                <a16:creationId xmlns:a16="http://schemas.microsoft.com/office/drawing/2014/main" id="{9CA960BF-A42A-4F8F-B85D-0E9AA3EB8293}"/>
              </a:ext>
            </a:extLst>
          </p:cNvPr>
          <p:cNvSpPr/>
          <p:nvPr/>
        </p:nvSpPr>
        <p:spPr>
          <a:xfrm>
            <a:off x="6498389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3" name="TextBox 180">
            <a:extLst>
              <a:ext uri="{FF2B5EF4-FFF2-40B4-BE49-F238E27FC236}">
                <a16:creationId xmlns:a16="http://schemas.microsoft.com/office/drawing/2014/main" id="{6EDC5673-C623-43D5-981D-272DC4C6D01B}"/>
              </a:ext>
            </a:extLst>
          </p:cNvPr>
          <p:cNvSpPr txBox="1"/>
          <p:nvPr/>
        </p:nvSpPr>
        <p:spPr>
          <a:xfrm>
            <a:off x="6521883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5" name="사각형: 둥근 모서리 474">
            <a:extLst>
              <a:ext uri="{FF2B5EF4-FFF2-40B4-BE49-F238E27FC236}">
                <a16:creationId xmlns:a16="http://schemas.microsoft.com/office/drawing/2014/main" id="{09A58501-4314-4D0A-B9A8-D1BC2BB471CA}"/>
              </a:ext>
            </a:extLst>
          </p:cNvPr>
          <p:cNvSpPr/>
          <p:nvPr/>
        </p:nvSpPr>
        <p:spPr>
          <a:xfrm>
            <a:off x="6493517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7" name="TextBox 180">
            <a:extLst>
              <a:ext uri="{FF2B5EF4-FFF2-40B4-BE49-F238E27FC236}">
                <a16:creationId xmlns:a16="http://schemas.microsoft.com/office/drawing/2014/main" id="{97F8AC6E-4062-4A55-8ED2-63353FCFB3BE}"/>
              </a:ext>
            </a:extLst>
          </p:cNvPr>
          <p:cNvSpPr txBox="1"/>
          <p:nvPr/>
        </p:nvSpPr>
        <p:spPr>
          <a:xfrm>
            <a:off x="6517011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040527" y="5494541"/>
            <a:ext cx="2106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100" b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BEF7C6CE-6864-461D-85C1-A9F2270E95E0}"/>
              </a:ext>
            </a:extLst>
          </p:cNvPr>
          <p:cNvSpPr txBox="1"/>
          <p:nvPr/>
        </p:nvSpPr>
        <p:spPr>
          <a:xfrm>
            <a:off x="4717793" y="5485373"/>
            <a:ext cx="21066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75000"/>
                  </a:schemeClr>
                </a:solidFill>
              </a:rPr>
              <a:t>아무 화면 클릭 시 돌아갑니다</a:t>
            </a:r>
            <a:r>
              <a:rPr lang="en-US" altLang="ko-KR" sz="1100" b="1">
                <a:solidFill>
                  <a:schemeClr val="bg2">
                    <a:lumMod val="75000"/>
                  </a:schemeClr>
                </a:solidFill>
              </a:rPr>
              <a:t>.</a:t>
            </a:r>
            <a:endParaRPr lang="ko-KR" altLang="en-US" sz="1100" b="1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7AD9DA8C-4A43-4CC5-BEAC-AA862D03789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765" y="5771119"/>
            <a:ext cx="570364" cy="624609"/>
          </a:xfrm>
          <a:prstGeom prst="rect">
            <a:avLst/>
          </a:prstGeom>
        </p:spPr>
      </p:pic>
      <p:pic>
        <p:nvPicPr>
          <p:cNvPr id="107" name="그림 106" descr="장난감이(가) 표시된 사진&#10;&#10;자동 생성된 설명">
            <a:extLst>
              <a:ext uri="{FF2B5EF4-FFF2-40B4-BE49-F238E27FC236}">
                <a16:creationId xmlns:a16="http://schemas.microsoft.com/office/drawing/2014/main" id="{E59C9645-0207-4377-B27B-6715481A65D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96" y="5790003"/>
            <a:ext cx="570364" cy="624609"/>
          </a:xfrm>
          <a:prstGeom prst="rect">
            <a:avLst/>
          </a:prstGeom>
        </p:spPr>
      </p:pic>
      <p:pic>
        <p:nvPicPr>
          <p:cNvPr id="114" name="그림 113" descr="방이(가) 표시된 사진&#10;&#10;자동 생성된 설명">
            <a:extLst>
              <a:ext uri="{FF2B5EF4-FFF2-40B4-BE49-F238E27FC236}">
                <a16:creationId xmlns:a16="http://schemas.microsoft.com/office/drawing/2014/main" id="{96D27F6C-CFD8-470F-8402-5160C93E7D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3" y="3175383"/>
            <a:ext cx="3027281" cy="428389"/>
          </a:xfrm>
          <a:prstGeom prst="rect">
            <a:avLst/>
          </a:prstGeom>
        </p:spPr>
      </p:pic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494597" y="1054485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723097" y="1729892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물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획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득</a:t>
            </a:r>
          </a:p>
        </p:txBody>
      </p:sp>
      <p:pic>
        <p:nvPicPr>
          <p:cNvPr id="116" name="그림 115" descr="방이(가) 표시된 사진&#10;&#10;자동 생성된 설명">
            <a:extLst>
              <a:ext uri="{FF2B5EF4-FFF2-40B4-BE49-F238E27FC236}">
                <a16:creationId xmlns:a16="http://schemas.microsoft.com/office/drawing/2014/main" id="{3ECC0796-5E80-4E91-859F-718FB73FD8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37" y="3194329"/>
            <a:ext cx="3027281" cy="428389"/>
          </a:xfrm>
          <a:prstGeom prst="rect">
            <a:avLst/>
          </a:prstGeom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4D18354-1E72-49FD-8A3C-A2AF1381A792}"/>
              </a:ext>
            </a:extLst>
          </p:cNvPr>
          <p:cNvSpPr/>
          <p:nvPr/>
        </p:nvSpPr>
        <p:spPr>
          <a:xfrm>
            <a:off x="4230046" y="1057612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4922E160-C0A6-4B57-B227-5691F8D835E0}"/>
              </a:ext>
            </a:extLst>
          </p:cNvPr>
          <p:cNvSpPr txBox="1"/>
          <p:nvPr/>
        </p:nvSpPr>
        <p:spPr>
          <a:xfrm>
            <a:off x="4447688" y="1661135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rgbClr val="FF0000"/>
                </a:solidFill>
              </a:rPr>
              <a:t>수</a:t>
            </a:r>
            <a:r>
              <a:rPr lang="en-US" altLang="ko-KR" sz="4800" b="1" dirty="0">
                <a:solidFill>
                  <a:srgbClr val="FF0000"/>
                </a:solidFill>
              </a:rPr>
              <a:t>		</a:t>
            </a:r>
            <a:r>
              <a:rPr lang="ko-KR" altLang="en-US" sz="4800" b="1" dirty="0">
                <a:solidFill>
                  <a:srgbClr val="FF0000"/>
                </a:solidFill>
              </a:rPr>
              <a:t>색</a:t>
            </a:r>
            <a:endParaRPr lang="en-US" altLang="ko-KR" sz="4800" b="1" dirty="0">
              <a:solidFill>
                <a:srgbClr val="FF0000"/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sz="4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4800" b="1" dirty="0">
                <a:solidFill>
                  <a:srgbClr val="FF0000"/>
                </a:solidFill>
              </a:rPr>
              <a:t>실</a:t>
            </a:r>
            <a:r>
              <a:rPr lang="en-US" altLang="ko-KR" sz="4800" b="1" dirty="0">
                <a:solidFill>
                  <a:srgbClr val="FF0000"/>
                </a:solidFill>
              </a:rPr>
              <a:t>		</a:t>
            </a:r>
            <a:r>
              <a:rPr lang="ko-KR" altLang="en-US" sz="4800" b="1" dirty="0">
                <a:solidFill>
                  <a:srgbClr val="FF0000"/>
                </a:solidFill>
              </a:rPr>
              <a:t>패</a:t>
            </a:r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BA657498-D441-47EC-B406-D520308C7C77}"/>
              </a:ext>
            </a:extLst>
          </p:cNvPr>
          <p:cNvSpPr/>
          <p:nvPr/>
        </p:nvSpPr>
        <p:spPr>
          <a:xfrm>
            <a:off x="4427232" y="1400882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685952" y="1415683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597722" y="13201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507" name="타원 506">
            <a:extLst>
              <a:ext uri="{FF2B5EF4-FFF2-40B4-BE49-F238E27FC236}">
                <a16:creationId xmlns:a16="http://schemas.microsoft.com/office/drawing/2014/main" id="{12D6FE6F-754C-4F70-9492-0FC7D91F2F1D}"/>
              </a:ext>
            </a:extLst>
          </p:cNvPr>
          <p:cNvSpPr/>
          <p:nvPr/>
        </p:nvSpPr>
        <p:spPr>
          <a:xfrm>
            <a:off x="4339002" y="130535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70" y="2832432"/>
            <a:ext cx="1479124" cy="13359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494CC0-CB40-4478-99FB-B1227104912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4" t="59999" r="2442" b="1893"/>
          <a:stretch/>
        </p:blipFill>
        <p:spPr>
          <a:xfrm>
            <a:off x="4861391" y="2618827"/>
            <a:ext cx="1804189" cy="177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화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식량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지식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금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통행증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수급처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적 처치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훈련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적 처치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,</a:t>
                      </a:r>
                      <a:r>
                        <a:rPr lang="ko-KR" altLang="en-US" sz="1100" dirty="0" smtClean="0"/>
                        <a:t>보스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광고 시청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충전 재화</a:t>
                      </a:r>
                      <a:r>
                        <a:rPr lang="en-US" altLang="ko-KR" sz="1100" dirty="0" smtClean="0"/>
                        <a:t>(3</a:t>
                      </a:r>
                      <a:r>
                        <a:rPr lang="ko-KR" altLang="en-US" sz="1100" dirty="0" smtClean="0"/>
                        <a:t>시간마다 </a:t>
                      </a:r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개씩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사용처</a:t>
                      </a:r>
                      <a:endParaRPr lang="en-US" altLang="ko-KR" sz="1200" b="1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업그레이드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훈련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무기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보물 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일반</a:t>
                      </a:r>
                      <a:r>
                        <a:rPr lang="en-US" altLang="ko-KR" sz="1100" dirty="0" smtClean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상점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 진입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최대단위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</a:t>
                      </a:r>
                      <a:r>
                        <a:rPr lang="ko-KR" altLang="en-US" sz="1100" dirty="0" smtClean="0"/>
                        <a:t>추후 변경예정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7</a:t>
                      </a:r>
                      <a:r>
                        <a:rPr lang="ko-KR" altLang="en-US" sz="1100" dirty="0" smtClean="0"/>
                        <a:t>개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30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식량</a:t>
                      </a:r>
                      <a:r>
                        <a:rPr lang="ko-KR" altLang="en-US" sz="1100" b="0" dirty="0" smtClean="0"/>
                        <a:t>과 시간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일정 시간 간격으로 훈련 레벨</a:t>
                      </a:r>
                      <a:r>
                        <a:rPr lang="en-US" altLang="ko-KR" sz="1100" b="0" dirty="0" smtClean="0"/>
                        <a:t>(</a:t>
                      </a:r>
                      <a:r>
                        <a:rPr lang="ko-KR" altLang="en-US" sz="1100" b="0" dirty="0" smtClean="0"/>
                        <a:t>식량을 소비하여 업그레이드</a:t>
                      </a:r>
                      <a:r>
                        <a:rPr lang="en-US" altLang="ko-KR" sz="1100" b="0" dirty="0" smtClean="0"/>
                        <a:t>)</a:t>
                      </a:r>
                      <a:r>
                        <a:rPr lang="ko-KR" altLang="en-US" sz="1100" b="0" dirty="0" smtClean="0"/>
                        <a:t>에 비례한 </a:t>
                      </a:r>
                      <a:r>
                        <a:rPr lang="ko-KR" altLang="en-US" sz="1100" b="1" dirty="0" smtClean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식량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무기 구매를 및 업그레이드를 통한 </a:t>
                      </a:r>
                      <a:r>
                        <a:rPr lang="ko-KR" altLang="en-US" sz="1100" b="1" dirty="0" smtClean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지식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보물 구매</a:t>
                      </a:r>
                      <a:r>
                        <a:rPr lang="en-US" altLang="ko-KR" sz="1100" b="0" baseline="0" dirty="0" smtClean="0"/>
                        <a:t>, </a:t>
                      </a:r>
                      <a:r>
                        <a:rPr lang="ko-KR" altLang="en-US" sz="1100" b="0" baseline="0" dirty="0" smtClean="0"/>
                        <a:t>업그레이드를 통해 캐릭터에게 영구적으로 여러 </a:t>
                      </a:r>
                      <a:r>
                        <a:rPr lang="ko-KR" altLang="en-US" sz="1100" b="1" baseline="0" dirty="0" smtClean="0"/>
                        <a:t>이로운 버프 효과 </a:t>
                      </a:r>
                      <a:r>
                        <a:rPr lang="ko-KR" altLang="en-US" sz="1100" b="0" baseline="0" dirty="0" smtClean="0"/>
                        <a:t>제공</a:t>
                      </a:r>
                      <a:r>
                        <a:rPr lang="en-US" altLang="ko-KR" sz="1100" b="0" baseline="0" dirty="0" smtClean="0"/>
                        <a:t>(</a:t>
                      </a:r>
                      <a:r>
                        <a:rPr lang="ko-KR" altLang="en-US" sz="1100" b="0" baseline="0" dirty="0" smtClean="0"/>
                        <a:t>패시브 스킬</a:t>
                      </a:r>
                      <a:r>
                        <a:rPr lang="en-US" altLang="ko-KR" sz="1100" b="0" baseline="0" dirty="0" smtClean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 smtClean="0"/>
                        <a:t>-</a:t>
                      </a:r>
                      <a:r>
                        <a:rPr lang="en-US" altLang="ko-KR" sz="1100" b="1" baseline="0" dirty="0" smtClean="0"/>
                        <a:t>[</a:t>
                      </a:r>
                      <a:r>
                        <a:rPr lang="ko-KR" altLang="en-US" sz="1100" b="1" baseline="0" dirty="0" smtClean="0"/>
                        <a:t>수색</a:t>
                      </a:r>
                      <a:r>
                        <a:rPr lang="en-US" altLang="ko-KR" sz="1100" b="1" baseline="0" dirty="0" smtClean="0"/>
                        <a:t>] </a:t>
                      </a:r>
                      <a:r>
                        <a:rPr lang="ko-KR" altLang="en-US" sz="1100" b="0" baseline="0" dirty="0" smtClean="0"/>
                        <a:t>콘텐츠를 통해서 </a:t>
                      </a:r>
                      <a:r>
                        <a:rPr lang="ko-KR" altLang="en-US" sz="1100" b="1" baseline="0" dirty="0" smtClean="0"/>
                        <a:t>특수 버프</a:t>
                      </a:r>
                      <a:r>
                        <a:rPr lang="en-US" altLang="ko-KR" sz="1100" b="0" baseline="0" dirty="0" smtClean="0"/>
                        <a:t>(</a:t>
                      </a:r>
                      <a:r>
                        <a:rPr lang="ko-KR" altLang="en-US" sz="1100" b="0" baseline="0" dirty="0" smtClean="0"/>
                        <a:t>스페셜 보물</a:t>
                      </a:r>
                      <a:r>
                        <a:rPr lang="en-US" altLang="ko-KR" sz="1100" b="0" baseline="0" dirty="0" smtClean="0"/>
                        <a:t>)</a:t>
                      </a:r>
                      <a:r>
                        <a:rPr lang="ko-KR" altLang="en-US" sz="1100" b="0" baseline="0" dirty="0" smtClean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통행증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일일 입장 제한 </a:t>
                      </a:r>
                      <a:r>
                        <a:rPr lang="en-US" altLang="ko-KR" sz="1100" b="0" dirty="0" smtClean="0"/>
                        <a:t>7</a:t>
                      </a:r>
                      <a:r>
                        <a:rPr lang="ko-KR" altLang="en-US" sz="1100" b="0" dirty="0" smtClean="0"/>
                        <a:t>회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확률적으로 수색 콘텐츠에서만 획득 가능한 </a:t>
                      </a:r>
                      <a:r>
                        <a:rPr lang="ko-KR" altLang="en-US" sz="1100" b="1" dirty="0" smtClean="0"/>
                        <a:t>스페셜 보물 </a:t>
                      </a:r>
                      <a:r>
                        <a:rPr lang="en-US" altLang="ko-KR" sz="1100" b="0" dirty="0" smtClean="0"/>
                        <a:t>(</a:t>
                      </a:r>
                      <a:r>
                        <a:rPr lang="ko-KR" altLang="en-US" sz="1100" b="0" dirty="0" smtClean="0"/>
                        <a:t>특별 패시브</a:t>
                      </a:r>
                      <a:r>
                        <a:rPr lang="en-US" altLang="ko-KR" sz="1100" b="0" dirty="0" smtClean="0"/>
                        <a:t>) </a:t>
                      </a:r>
                      <a:r>
                        <a:rPr lang="ko-KR" altLang="en-US" sz="1100" b="0" dirty="0" smtClean="0"/>
                        <a:t>획득</a:t>
                      </a:r>
                      <a:endParaRPr lang="en-US" altLang="ko-KR" sz="1100" b="0" dirty="0" smtClean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1" dirty="0" smtClean="0"/>
                        <a:t>금</a:t>
                      </a:r>
                      <a:r>
                        <a:rPr lang="ko-KR" altLang="en-US" sz="1100" b="0" dirty="0" smtClean="0"/>
                        <a:t> 소모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-</a:t>
                      </a:r>
                      <a:r>
                        <a:rPr lang="ko-KR" altLang="en-US" sz="1100" b="0" dirty="0" smtClean="0"/>
                        <a:t>캐릭터 아바타 등 인 앱 상품 판매</a:t>
                      </a:r>
                      <a:endParaRPr lang="en-US" altLang="ko-KR" sz="1100" b="0" dirty="0" smtClean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텐</a:t>
            </a:r>
            <a:endParaRPr lang="en-US" altLang="ko-KR" dirty="0" smtClean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219879" y="1132156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289074" y="1400647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96" y="1239473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1" name="그룹 50"/>
          <p:cNvGrpSpPr/>
          <p:nvPr/>
        </p:nvGrpSpPr>
        <p:grpSpPr>
          <a:xfrm>
            <a:off x="5326304" y="1276746"/>
            <a:ext cx="561776" cy="788344"/>
            <a:chOff x="430398" y="1158939"/>
            <a:chExt cx="561776" cy="7883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3900" y="513517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14" y="377292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 smtClean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chemeClr val="accent2"/>
                </a:solidFill>
              </a:rPr>
              <a:t>식량</a:t>
            </a:r>
            <a:r>
              <a:rPr lang="ko-KR" altLang="en-US" sz="1200" dirty="0" smtClean="0"/>
              <a:t> 수량 표시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69AB3D"/>
                </a:solidFill>
              </a:rPr>
              <a:t>지식</a:t>
            </a:r>
            <a:r>
              <a:rPr lang="ko-KR" altLang="en-US" sz="1200" dirty="0" smtClean="0"/>
              <a:t> 수량 표시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b="1" dirty="0" smtClean="0">
                <a:solidFill>
                  <a:srgbClr val="FFD80D"/>
                </a:solidFill>
              </a:rPr>
              <a:t>금</a:t>
            </a:r>
            <a:r>
              <a:rPr lang="ko-KR" altLang="en-US" sz="1200" dirty="0" smtClean="0"/>
              <a:t> 수량 </a:t>
            </a:r>
            <a:r>
              <a:rPr lang="ko-KR" altLang="en-US" sz="1200" dirty="0"/>
              <a:t>표시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 </a:t>
            </a:r>
            <a:r>
              <a:rPr lang="en-US" altLang="ko-KR" sz="1200" dirty="0" smtClean="0"/>
              <a:t>: 1,000,000)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소비로 인한 재화 변화량만 표시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획득량은 표시하지 않음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최대 단위는 추후 변경 예정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스테이지 진행도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사람모양 아이콘이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이동함</a:t>
            </a:r>
            <a:endParaRPr lang="en-US" altLang="ko-KR" sz="1200" dirty="0" smtClean="0"/>
          </a:p>
          <a:p>
            <a:r>
              <a:rPr lang="ko-KR" altLang="en-US" sz="1200" dirty="0" smtClean="0"/>
              <a:t>이동시 게이지바가 차오름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노랑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주황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빨강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표시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일반 스테이지에서는     두루마리 표시</a:t>
            </a:r>
            <a:endParaRPr lang="en-US" altLang="ko-KR" sz="1200" dirty="0" smtClean="0"/>
          </a:p>
          <a:p>
            <a:r>
              <a:rPr lang="ko-KR" altLang="en-US" sz="1200" dirty="0" smtClean="0"/>
              <a:t>보스 스테이지에서는     두루마리 표시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애니메이션</a:t>
            </a:r>
            <a:r>
              <a:rPr lang="en-US" altLang="ko-KR" sz="1200" dirty="0" smtClean="0"/>
              <a:t>]</a:t>
            </a:r>
          </a:p>
          <a:p>
            <a:r>
              <a:rPr lang="ko-KR" altLang="en-US" sz="1200" dirty="0" smtClean="0"/>
              <a:t>스테이지 진입시 두루마리가 펼쳐 지고</a:t>
            </a:r>
            <a:endParaRPr lang="en-US" altLang="ko-KR" sz="1200" dirty="0" smtClean="0"/>
          </a:p>
          <a:p>
            <a:r>
              <a:rPr lang="ko-KR" altLang="en-US" sz="1200" dirty="0" smtClean="0"/>
              <a:t>인장이 합쳐짐 </a:t>
            </a:r>
            <a:r>
              <a:rPr lang="en-US" altLang="ko-KR" sz="1200" dirty="0" smtClean="0"/>
              <a:t>(Fade in)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참조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3</a:t>
            </a:r>
            <a:r>
              <a:rPr lang="ko-KR" altLang="en-US" sz="1200" dirty="0" smtClean="0"/>
              <a:t>초 뒤 인장이 내려가고 두루마리가 접힘</a:t>
            </a:r>
            <a:endParaRPr lang="en-US" altLang="ko-KR" sz="1200" dirty="0" smtClean="0"/>
          </a:p>
          <a:p>
            <a:r>
              <a:rPr lang="en-US" altLang="ko-KR" sz="1200" dirty="0" smtClean="0"/>
              <a:t>(Fade out)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참조</a:t>
            </a:r>
            <a:endParaRPr lang="en-US" altLang="ko-KR" sz="1200" dirty="0" smtClean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(Shift+F5</a:t>
            </a:r>
            <a:r>
              <a:rPr lang="ko-KR" altLang="en-US" sz="1200" dirty="0" smtClean="0">
                <a:solidFill>
                  <a:srgbClr val="FF0000"/>
                </a:solidFill>
              </a:rPr>
              <a:t>를 통해 </a:t>
            </a:r>
            <a:r>
              <a:rPr lang="en-US" altLang="ko-KR" sz="1200" dirty="0" smtClean="0">
                <a:solidFill>
                  <a:srgbClr val="FF0000"/>
                </a:solidFill>
              </a:rPr>
              <a:t>GIF </a:t>
            </a:r>
            <a:r>
              <a:rPr lang="ko-KR" altLang="en-US" sz="1200" dirty="0" smtClean="0">
                <a:solidFill>
                  <a:srgbClr val="FF0000"/>
                </a:solidFill>
              </a:rPr>
              <a:t>이미지 재생이 가능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 smtClean="0"/>
              <a:t>옵션 버튼 클릭시 팝업 등장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X</a:t>
            </a:r>
            <a:r>
              <a:rPr lang="ko-KR" altLang="en-US" sz="1200" dirty="0" smtClean="0"/>
              <a:t>버튼 클릭시 하단에서 상단으로 다시 올라감</a:t>
            </a:r>
            <a:endParaRPr lang="en-US" altLang="ko-KR" sz="12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28" y="5824951"/>
            <a:ext cx="1333744" cy="503890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607182" y="1389740"/>
            <a:ext cx="561776" cy="788344"/>
            <a:chOff x="3935598" y="1122490"/>
            <a:chExt cx="561776" cy="788344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127606"/>
              <a:ext cx="561776" cy="2368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685848"/>
              <a:ext cx="561776" cy="22248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122490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352" y="1394423"/>
              <a:ext cx="556268" cy="2368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402084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680002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510470" y="1297395"/>
            <a:ext cx="785070" cy="968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280083" y="2288825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[layout]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379714" y="115719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04564" y="508524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83272" y="494504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41368" y="3717855"/>
            <a:ext cx="361125" cy="323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4871168" y="357765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" y="596180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65969" y="608194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04564" y="587529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383272" y="573509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205264" y="3598009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799854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616713" y="1403484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58260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1,000,000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2866705" y="1399406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08252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</a:rPr>
              <a:t>900,000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2466957" y="1499779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951797" y="154803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1" y="508524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2889456" y="558020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스테이지 진입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92977" y="632884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스테이지 숨김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188685"/>
            <a:ext cx="1405099" cy="28639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3" y="3564287"/>
            <a:ext cx="1405099" cy="286390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504564" y="3188788"/>
            <a:ext cx="1595887" cy="70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78891" y="3042061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4933618" y="4297325"/>
            <a:ext cx="3536726" cy="2308515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FED31C"/>
                  </a:solidFill>
                </a:rPr>
                <a:t>설정</a:t>
              </a:r>
              <a:endParaRPr lang="ko-KR" altLang="en-US" sz="1400" b="1" dirty="0">
                <a:solidFill>
                  <a:srgbClr val="FED31C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2654787" y="1735600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/>
              <a:t>재화 변화량 표시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7959112" y="4494209"/>
            <a:ext cx="222571" cy="222571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871168" y="4225152"/>
            <a:ext cx="3670851" cy="248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6154000" y="5219799"/>
            <a:ext cx="125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수정 예정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훈련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무기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보물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상점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수색</a:t>
            </a:r>
            <a:endParaRPr lang="en-US" altLang="ko-KR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옵션</a:t>
            </a:r>
            <a:endParaRPr lang="en-US" altLang="ko-KR" dirty="0" smtClean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훈련 업그레이드</a:t>
            </a:r>
            <a:endParaRPr lang="ko-KR" altLang="en-US" sz="1100" dirty="0"/>
          </a:p>
        </p:txBody>
      </p:sp>
      <p:sp>
        <p:nvSpPr>
          <p:cNvPr id="30" name="직사각형 29"/>
          <p:cNvSpPr/>
          <p:nvPr/>
        </p:nvSpPr>
        <p:spPr>
          <a:xfrm>
            <a:off x="1470351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훈련 구매</a:t>
            </a:r>
            <a:endParaRPr lang="ko-KR" altLang="en-US" sz="1100" dirty="0"/>
          </a:p>
        </p:txBody>
      </p:sp>
      <p:sp>
        <p:nvSpPr>
          <p:cNvPr id="31" name="직사각형 30"/>
          <p:cNvSpPr/>
          <p:nvPr/>
        </p:nvSpPr>
        <p:spPr>
          <a:xfrm>
            <a:off x="3475463" y="5015358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업그레이드</a:t>
            </a:r>
            <a:endParaRPr lang="ko-KR" altLang="en-US" sz="1100" dirty="0"/>
          </a:p>
        </p:txBody>
      </p:sp>
      <p:sp>
        <p:nvSpPr>
          <p:cNvPr id="32" name="직사각형 31"/>
          <p:cNvSpPr/>
          <p:nvPr/>
        </p:nvSpPr>
        <p:spPr>
          <a:xfrm>
            <a:off x="3475463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구매</a:t>
            </a:r>
            <a:endParaRPr lang="ko-KR" altLang="en-US" sz="1100" dirty="0"/>
          </a:p>
        </p:txBody>
      </p:sp>
      <p:sp>
        <p:nvSpPr>
          <p:cNvPr id="33" name="직사각형 32"/>
          <p:cNvSpPr/>
          <p:nvPr/>
        </p:nvSpPr>
        <p:spPr>
          <a:xfrm>
            <a:off x="3475463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무기 장착</a:t>
            </a:r>
            <a:endParaRPr lang="ko-KR" altLang="en-US" sz="1100" dirty="0"/>
          </a:p>
        </p:txBody>
      </p:sp>
      <p:sp>
        <p:nvSpPr>
          <p:cNvPr id="34" name="직사각형 33"/>
          <p:cNvSpPr/>
          <p:nvPr/>
        </p:nvSpPr>
        <p:spPr>
          <a:xfrm>
            <a:off x="5421250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보물 구매</a:t>
            </a:r>
            <a:endParaRPr lang="ko-KR" altLang="en-US" sz="1100" dirty="0"/>
          </a:p>
        </p:txBody>
      </p:sp>
      <p:sp>
        <p:nvSpPr>
          <p:cNvPr id="35" name="직사각형 34"/>
          <p:cNvSpPr/>
          <p:nvPr/>
        </p:nvSpPr>
        <p:spPr>
          <a:xfrm>
            <a:off x="5421250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보물 업그레이드</a:t>
            </a:r>
            <a:endParaRPr lang="ko-KR" altLang="en-US" sz="1100" dirty="0"/>
          </a:p>
        </p:txBody>
      </p:sp>
      <p:sp>
        <p:nvSpPr>
          <p:cNvPr id="36" name="직사각형 35"/>
          <p:cNvSpPr/>
          <p:nvPr/>
        </p:nvSpPr>
        <p:spPr>
          <a:xfrm>
            <a:off x="7367037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스킨 구매</a:t>
            </a:r>
            <a:endParaRPr lang="ko-KR" altLang="en-US" sz="1100" dirty="0"/>
          </a:p>
        </p:txBody>
      </p:sp>
      <p:sp>
        <p:nvSpPr>
          <p:cNvPr id="37" name="직사각형 36"/>
          <p:cNvSpPr/>
          <p:nvPr/>
        </p:nvSpPr>
        <p:spPr>
          <a:xfrm>
            <a:off x="7367037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스킨 장착</a:t>
            </a:r>
            <a:endParaRPr lang="ko-KR" altLang="en-US" sz="1100" dirty="0"/>
          </a:p>
        </p:txBody>
      </p:sp>
      <p:sp>
        <p:nvSpPr>
          <p:cNvPr id="38" name="직사각형 37"/>
          <p:cNvSpPr/>
          <p:nvPr/>
        </p:nvSpPr>
        <p:spPr>
          <a:xfrm>
            <a:off x="9307904" y="3588469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스페셜보물 수색</a:t>
            </a:r>
            <a:endParaRPr lang="ko-KR" altLang="en-US" sz="1100" dirty="0"/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18517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75239" y="3198045"/>
            <a:ext cx="890191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65519" y="3183213"/>
            <a:ext cx="890191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508797" y="3539935"/>
            <a:ext cx="1603635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52075" y="3896657"/>
            <a:ext cx="2317079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26137" y="3198044"/>
            <a:ext cx="890191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69415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86755" y="3212875"/>
            <a:ext cx="890191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30033" y="3569597"/>
            <a:ext cx="1603635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44913" y="3230166"/>
            <a:ext cx="890190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4359749"/>
            <a:ext cx="7261104" cy="232095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1062878"/>
            <a:ext cx="7261104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 smtClean="0">
                <a:solidFill>
                  <a:srgbClr val="FF0000"/>
                </a:solidFill>
              </a:rPr>
              <a:t>카메라 연출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맵은 밝은 부분만 보이게 카메라 </a:t>
            </a:r>
            <a:r>
              <a:rPr lang="en-US" altLang="ko-KR" sz="1200" dirty="0" smtClean="0"/>
              <a:t>Zoom IN </a:t>
            </a:r>
            <a:r>
              <a:rPr lang="ko-KR" altLang="en-US" sz="1200" dirty="0" smtClean="0"/>
              <a:t>기능을 사용합니다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카메라의 </a:t>
            </a:r>
            <a:r>
              <a:rPr lang="en-US" altLang="ko-KR" sz="1200" dirty="0" smtClean="0"/>
              <a:t>Y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좌표는 고정된 채로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좌표만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이동합니다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검은색 부분이 넘어간 부분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보스를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초 이내 못 잡은 경우 화면 중앙에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초 동안</a:t>
            </a:r>
            <a:r>
              <a:rPr lang="en-US" altLang="ko-KR" sz="1200" dirty="0" smtClean="0"/>
              <a:t> “</a:t>
            </a:r>
            <a:r>
              <a:rPr lang="ko-KR" altLang="en-US" sz="1200" dirty="0" smtClean="0"/>
              <a:t>실패</a:t>
            </a:r>
            <a:r>
              <a:rPr lang="en-US" altLang="ko-KR" sz="1200" dirty="0" smtClean="0"/>
              <a:t>“ </a:t>
            </a:r>
            <a:r>
              <a:rPr lang="ko-KR" altLang="en-US" sz="1200" dirty="0" smtClean="0"/>
              <a:t>메시지 표시</a:t>
            </a:r>
            <a:r>
              <a:rPr lang="en-US" altLang="ko-KR" sz="1200" dirty="0" smtClean="0"/>
              <a:t>(Fade in, Fade out </a:t>
            </a:r>
            <a:r>
              <a:rPr lang="ko-KR" altLang="en-US" sz="1200" dirty="0" smtClean="0"/>
              <a:t>효과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초씩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보스가 공격해서 플레이어를 밀어내고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 뒤 화면이 어두워짐</a:t>
            </a:r>
            <a:r>
              <a:rPr lang="en-US" altLang="ko-KR" sz="1200" dirty="0" smtClean="0"/>
              <a:t>(Fade out) , 1</a:t>
            </a:r>
            <a:r>
              <a:rPr lang="ko-KR" altLang="en-US" sz="1200" dirty="0" smtClean="0"/>
              <a:t>초 뒤 화면이 다시 밝아짐 </a:t>
            </a:r>
            <a:r>
              <a:rPr lang="en-US" altLang="ko-KR" sz="1200" dirty="0" smtClean="0"/>
              <a:t>(Fade in)</a:t>
            </a:r>
          </a:p>
          <a:p>
            <a:endParaRPr lang="en-US" altLang="ko-KR" sz="12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캐릭터 이동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플레이어 캐릭터는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맵 의    지점까지 이동한 뒤 멈춰서 공격을 시작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보스 몬스터는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우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에서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로    지점까지 이동한 뒤 멈춤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캐릭터는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1M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움직입니다</a:t>
            </a:r>
            <a:r>
              <a:rPr lang="en-US" altLang="ko-KR" sz="1200" dirty="0" smtClean="0"/>
              <a:t>. (</a:t>
            </a:r>
            <a:r>
              <a:rPr lang="ko-KR" altLang="en-US" sz="1200" dirty="0" smtClean="0"/>
              <a:t>이동속도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캐릭터 사거리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캐릭터의 사거리는 서로간의 앞에 위치하기 때문에 변화하지 않습니다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캐릭터들이 서로간의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 거리가 </a:t>
            </a:r>
            <a:r>
              <a:rPr lang="en-US" altLang="ko-KR" sz="1200" dirty="0" smtClean="0"/>
              <a:t>50 </a:t>
            </a:r>
            <a:r>
              <a:rPr lang="ko-KR" altLang="en-US" sz="1200" dirty="0" smtClean="0"/>
              <a:t>이하가 되면 플레이어 캐릭터가 공격을 시작합니다</a:t>
            </a:r>
            <a:endParaRPr lang="en-US" altLang="ko-KR" sz="1200" dirty="0" smtClean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370698" y="1062878"/>
            <a:ext cx="0" cy="23209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93105" y="2393156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79223" y="2500363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54076" y="1062878"/>
            <a:ext cx="4297554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0526" y="4359748"/>
            <a:ext cx="2963550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3" y="5676133"/>
            <a:ext cx="699743" cy="65246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2497347" y="2423716"/>
            <a:ext cx="535655" cy="59134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31" y="5704534"/>
            <a:ext cx="867099" cy="59565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2509030" y="2526369"/>
            <a:ext cx="247052" cy="741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blipFill>
                <a:blip r:embed="rId9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원호 54"/>
          <p:cNvSpPr/>
          <p:nvPr/>
        </p:nvSpPr>
        <p:spPr>
          <a:xfrm rot="10800000">
            <a:off x="2370699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1382995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395073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blipFill>
                <a:blip r:embed="rId11"/>
                <a:stretch>
                  <a:fillRect l="-26316" t="-1923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그림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56" y="5306154"/>
            <a:ext cx="1489688" cy="121186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121813" y="5695551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133496" y="5798204"/>
            <a:ext cx="247052" cy="741156"/>
          </a:xfrm>
          <a:prstGeom prst="rect">
            <a:avLst/>
          </a:prstGeom>
        </p:spPr>
      </p:pic>
      <p:sp>
        <p:nvSpPr>
          <p:cNvPr id="73" name="오른쪽 화살표 72"/>
          <p:cNvSpPr/>
          <p:nvPr/>
        </p:nvSpPr>
        <p:spPr>
          <a:xfrm rot="5400000">
            <a:off x="3642049" y="3751201"/>
            <a:ext cx="75805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flipH="1">
            <a:off x="6674853" y="5934729"/>
            <a:ext cx="36367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219576" y="2053515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 시점에서 안보임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99917" y="542250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카메라 시점에서 안보임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4" y="2393156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089589" y="2651752"/>
            <a:ext cx="620224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219576" y="3676130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스테이지 </a:t>
            </a:r>
            <a:r>
              <a:rPr lang="ko-KR" altLang="en-US" b="1" dirty="0" smtClean="0"/>
              <a:t>넘어가는 과정</a:t>
            </a:r>
            <a:endParaRPr lang="ko-KR" altLang="en-US" b="1" dirty="0"/>
          </a:p>
        </p:txBody>
      </p:sp>
      <p:sp>
        <p:nvSpPr>
          <p:cNvPr id="81" name="오른쪽 화살표 80"/>
          <p:cNvSpPr/>
          <p:nvPr/>
        </p:nvSpPr>
        <p:spPr>
          <a:xfrm>
            <a:off x="4221740" y="5934729"/>
            <a:ext cx="119328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1) GNB</a:t>
            </a:r>
          </a:p>
          <a:p>
            <a:r>
              <a:rPr lang="ko-KR" altLang="en-US" sz="1200" dirty="0" smtClean="0"/>
              <a:t>재화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스테이지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이동거리 미니맵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옵션 표시</a:t>
            </a:r>
            <a:endParaRPr lang="en-US" altLang="ko-KR" sz="1200" dirty="0" smtClean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화면 좌측에서부터 달려와서 멈추고 공격을 시작함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몬스터는 </a:t>
            </a:r>
            <a:r>
              <a:rPr lang="en-US" altLang="ko-KR" sz="1200" b="1" dirty="0" smtClean="0"/>
              <a:t>5M</a:t>
            </a:r>
            <a:r>
              <a:rPr lang="ko-KR" altLang="en-US" sz="1200" dirty="0" smtClean="0"/>
              <a:t>마다 화면 우측에서 등장</a:t>
            </a:r>
            <a:endParaRPr lang="en-US" altLang="ko-KR" sz="1200" dirty="0" smtClean="0"/>
          </a:p>
          <a:p>
            <a:r>
              <a:rPr lang="ko-KR" altLang="en-US" sz="1200" dirty="0" smtClean="0"/>
              <a:t>몬스터를 처치하기 전까지</a:t>
            </a:r>
            <a:endParaRPr lang="en-US" altLang="ko-KR" sz="1200" dirty="0" smtClean="0"/>
          </a:p>
          <a:p>
            <a:r>
              <a:rPr lang="ko-KR" altLang="en-US" sz="1200" dirty="0" smtClean="0"/>
              <a:t>몬스터를 처치하면 식량과 지식을 획득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식량</a:t>
            </a:r>
            <a:r>
              <a:rPr lang="en-US" altLang="ko-KR" sz="1200" dirty="0" smtClean="0"/>
              <a:t>5:</a:t>
            </a:r>
            <a:r>
              <a:rPr lang="ko-KR" altLang="en-US" sz="1200" dirty="0" smtClean="0"/>
              <a:t>지식</a:t>
            </a:r>
            <a:r>
              <a:rPr lang="en-US" altLang="ko-KR" sz="1200" dirty="0" smtClean="0"/>
              <a:t>1 </a:t>
            </a:r>
            <a:r>
              <a:rPr lang="ko-KR" altLang="en-US" sz="1200" dirty="0" smtClean="0"/>
              <a:t>비율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거리가 </a:t>
            </a:r>
            <a:r>
              <a:rPr lang="en-US" altLang="ko-KR" sz="1200" b="1" dirty="0" smtClean="0"/>
              <a:t>50M</a:t>
            </a:r>
            <a:r>
              <a:rPr lang="ko-KR" altLang="en-US" sz="1200" dirty="0" smtClean="0"/>
              <a:t>씩 증가할 때마다 획득 량이 </a:t>
            </a:r>
            <a:r>
              <a:rPr lang="en-US" altLang="ko-KR" sz="1200" dirty="0" smtClean="0"/>
              <a:t>5%</a:t>
            </a:r>
            <a:r>
              <a:rPr lang="ko-KR" altLang="en-US" sz="1200" dirty="0" smtClean="0"/>
              <a:t>씩 증가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플레이어를 공격하는 모션이 없음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각 </a:t>
            </a:r>
            <a:r>
              <a:rPr lang="en-US" altLang="ko-KR" sz="1200" b="1" dirty="0" smtClean="0"/>
              <a:t>50M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</a:t>
            </a:r>
            <a:r>
              <a:rPr lang="ko-KR" altLang="en-US" sz="1200" dirty="0" smtClean="0"/>
              <a:t>등장</a:t>
            </a:r>
            <a:endParaRPr lang="en-US" altLang="ko-KR" sz="1200" dirty="0" smtClean="0"/>
          </a:p>
          <a:p>
            <a:r>
              <a:rPr lang="ko-KR" altLang="en-US" sz="1200" dirty="0" smtClean="0"/>
              <a:t>보스 등장 시점부터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초의 제한시간 표시</a:t>
            </a:r>
            <a:endParaRPr lang="en-US" altLang="ko-KR" sz="1200" dirty="0"/>
          </a:p>
          <a:p>
            <a:r>
              <a:rPr lang="ko-KR" altLang="en-US" sz="1200" dirty="0" smtClean="0"/>
              <a:t>플레이어가 </a:t>
            </a:r>
            <a:r>
              <a:rPr lang="en-US" altLang="ko-KR" sz="1200" dirty="0" smtClean="0"/>
              <a:t>30</a:t>
            </a:r>
            <a:r>
              <a:rPr lang="ko-KR" altLang="en-US" sz="1200" dirty="0"/>
              <a:t>초 안에 보스를 죽일 시 </a:t>
            </a:r>
            <a:r>
              <a:rPr lang="ko-KR" altLang="en-US" sz="1200" dirty="0" smtClean="0"/>
              <a:t>대량의 지식 획득 후 다음 스테이지 진입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배경이미지의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좌표를 좌측으로 이동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r>
              <a:rPr lang="en-US" altLang="ko-KR" sz="1200" dirty="0" smtClean="0"/>
              <a:t>30</a:t>
            </a:r>
            <a:r>
              <a:rPr lang="ko-KR" altLang="en-US" sz="1200" dirty="0" smtClean="0"/>
              <a:t>초안에 </a:t>
            </a:r>
            <a:r>
              <a:rPr lang="ko-KR" altLang="en-US" sz="1200" dirty="0"/>
              <a:t>처치 못할 시 </a:t>
            </a:r>
            <a:r>
              <a:rPr lang="ko-KR" altLang="en-US" sz="1200" dirty="0" smtClean="0"/>
              <a:t>플레이어 캐릭터가 </a:t>
            </a:r>
            <a:r>
              <a:rPr lang="en-US" altLang="ko-KR" sz="1200" dirty="0" smtClean="0"/>
              <a:t>15M </a:t>
            </a:r>
            <a:r>
              <a:rPr lang="ko-KR" altLang="en-US" sz="1200" dirty="0" smtClean="0"/>
              <a:t>뒤로 밀려남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보스가 플레이어를 공격해서 밀어냅니다</a:t>
            </a:r>
            <a:r>
              <a:rPr lang="en-US" altLang="ko-KR" sz="12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6" name="그림 2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8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89697"/>
            <a:ext cx="997105" cy="878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819063"/>
            <a:ext cx="93671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470317" y="2022067"/>
            <a:ext cx="852166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364531" y="1355356"/>
            <a:ext cx="998634" cy="548353"/>
            <a:chOff x="1393168" y="1120587"/>
            <a:chExt cx="998634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29404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677036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CB68E26D-4F0A-4CB5-92FD-544A4525D9F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1" y="1098096"/>
            <a:ext cx="1329246" cy="270929"/>
          </a:xfrm>
          <a:prstGeom prst="rect">
            <a:avLst/>
          </a:prstGeom>
        </p:spPr>
      </p:pic>
      <p:pic>
        <p:nvPicPr>
          <p:cNvPr id="7" name="그림 6" descr="장난감, 방이(가) 표시된 사진&#10;&#10;자동 생성된 설명">
            <a:extLst>
              <a:ext uri="{FF2B5EF4-FFF2-40B4-BE49-F238E27FC236}">
                <a16:creationId xmlns:a16="http://schemas.microsoft.com/office/drawing/2014/main" id="{2A9A77DF-4F1D-4F96-AC73-780EF61F67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72" y="1098096"/>
            <a:ext cx="1329246" cy="27092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72207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338717" y="1061195"/>
            <a:ext cx="3012536" cy="896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11415" y="936624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6255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700143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43" y="3210851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배경</a:t>
            </a:r>
            <a:endParaRPr lang="en-US" altLang="ko-KR" sz="1200" dirty="0" smtClean="0"/>
          </a:p>
          <a:p>
            <a:r>
              <a:rPr lang="ko-KR" altLang="en-US" sz="1200" dirty="0" smtClean="0"/>
              <a:t>도적떼 나무숲 </a:t>
            </a:r>
            <a:r>
              <a:rPr lang="en-US" altLang="ko-KR" sz="1200" dirty="0" smtClean="0"/>
              <a:t>(Default)</a:t>
            </a:r>
          </a:p>
          <a:p>
            <a:r>
              <a:rPr lang="ko-KR" altLang="en-US" sz="1200" dirty="0" smtClean="0"/>
              <a:t>불타는 낙양</a:t>
            </a:r>
            <a:endParaRPr lang="en-US" altLang="ko-KR" sz="1200" dirty="0" smtClean="0"/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도트그래픽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 </a:t>
            </a:r>
            <a:r>
              <a:rPr lang="ko-KR" altLang="en-US" sz="1400" b="1" dirty="0">
                <a:solidFill>
                  <a:srgbClr val="FF0000"/>
                </a:solidFill>
              </a:rPr>
              <a:t>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이동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화면 좌측에서 우측방향으로 달리는 모션 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이동 후 멈춰서 </a:t>
            </a:r>
            <a:r>
              <a:rPr lang="en-US" altLang="ko-KR" sz="1200" dirty="0" smtClean="0"/>
              <a:t>Idle </a:t>
            </a:r>
            <a:r>
              <a:rPr lang="ko-KR" altLang="en-US" sz="1200" dirty="0" smtClean="0"/>
              <a:t>자세 취함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공격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무기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검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창</a:t>
            </a:r>
            <a:r>
              <a:rPr lang="en-US" altLang="ko-KR" sz="1200" dirty="0"/>
              <a:t>)</a:t>
            </a:r>
            <a:r>
              <a:rPr lang="ko-KR" altLang="en-US" sz="1200" dirty="0" smtClean="0"/>
              <a:t>를 양손으로 들어 </a:t>
            </a:r>
            <a:r>
              <a:rPr lang="ko-KR" altLang="en-US" sz="1200" b="1" dirty="0" smtClean="0"/>
              <a:t>위에서 아래로 휘두르는 모션</a:t>
            </a:r>
            <a:r>
              <a:rPr lang="ko-KR" altLang="en-US" sz="1200" dirty="0" smtClean="0"/>
              <a:t>을 취함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무기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호미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단검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한 손으로 들어 위에서 아래로 휘두르는 모션을 취함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기본 공격속도 </a:t>
            </a:r>
            <a:r>
              <a:rPr lang="en-US" altLang="ko-KR" sz="1200" dirty="0" smtClean="0"/>
              <a:t>: 0.5</a:t>
            </a:r>
            <a:r>
              <a:rPr lang="ko-KR" altLang="en-US" sz="1200" dirty="0" smtClean="0"/>
              <a:t>초당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번 공격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피격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피격 당하는 순간 무기를 떨어뜨리고 플레이어 캐릭터의 색이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초간 </a:t>
            </a:r>
            <a:r>
              <a:rPr lang="ko-KR" altLang="en-US" sz="1200" dirty="0" smtClean="0">
                <a:solidFill>
                  <a:srgbClr val="FF0000"/>
                </a:solidFill>
              </a:rPr>
              <a:t>빨간색</a:t>
            </a:r>
            <a:r>
              <a:rPr lang="ko-KR" altLang="en-US" sz="1200" dirty="0" smtClean="0"/>
              <a:t>이 되었다가 다시 원래색으로 돌아오면서 화면의 좌측방향으로 날아 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지면에 엉덩방아를 찧고 다시 일어남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 애니메이션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이동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화면 우측에서 좌측방향으로 달리는 모션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이동 후 멈춰서 </a:t>
            </a:r>
            <a:r>
              <a:rPr lang="en-US" altLang="ko-KR" sz="1200" dirty="0" smtClean="0"/>
              <a:t>Idle </a:t>
            </a:r>
            <a:r>
              <a:rPr lang="ko-KR" altLang="en-US" sz="1200" dirty="0" smtClean="0"/>
              <a:t>자세 취함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ko-KR" altLang="en-US" sz="1200" dirty="0" smtClean="0"/>
              <a:t>피격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피격 당하는 순간 캐릭터의 몸 색이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초간 </a:t>
            </a:r>
            <a:r>
              <a:rPr lang="ko-KR" altLang="en-US" sz="1200" dirty="0" smtClean="0">
                <a:solidFill>
                  <a:srgbClr val="FF0000"/>
                </a:solidFill>
              </a:rPr>
              <a:t>빨간색</a:t>
            </a:r>
            <a:r>
              <a:rPr lang="ko-KR" altLang="en-US" sz="1200" dirty="0" smtClean="0"/>
              <a:t>이 되었다가 다시 원래색으로 돌아옴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처치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HP</a:t>
            </a:r>
            <a:r>
              <a:rPr lang="ko-KR" altLang="en-US" sz="1200" b="1" dirty="0" smtClean="0"/>
              <a:t>가 </a:t>
            </a:r>
            <a:r>
              <a:rPr lang="en-US" altLang="ko-KR" sz="1200" b="1" dirty="0" smtClean="0"/>
              <a:t>0</a:t>
            </a:r>
            <a:r>
              <a:rPr lang="ko-KR" altLang="en-US" sz="1200" b="1" dirty="0" smtClean="0"/>
              <a:t>이 된 순간 </a:t>
            </a:r>
            <a:r>
              <a:rPr lang="ko-KR" altLang="en-US" sz="1200" dirty="0" smtClean="0"/>
              <a:t>캐릭터가 우는 얼굴로 표정이 변하며 무기를 떨어뜨리고 우측방향으로 날아가서 엉덩방아를 찧음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보스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공격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무기를 양손으로 들어 </a:t>
            </a:r>
            <a:r>
              <a:rPr lang="ko-KR" altLang="en-US" sz="1200" b="1" dirty="0" smtClean="0"/>
              <a:t>위에서 아래로 크게 휘두르는 모션</a:t>
            </a:r>
            <a:r>
              <a:rPr lang="ko-KR" altLang="en-US" sz="1200" dirty="0" smtClean="0"/>
              <a:t>을 취함</a:t>
            </a:r>
            <a:r>
              <a:rPr lang="en-US" altLang="ko-KR" sz="1200" dirty="0" smtClean="0"/>
              <a:t>. </a:t>
            </a:r>
            <a:endParaRPr lang="ko-KR" altLang="en-US" sz="1200" dirty="0" smtClean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1F3C65EB-24C0-45E4-8607-3C6ED8722C88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109" name="그림 108" descr="장난감, 방이(가) 표시된 사진&#10;&#10;자동 생성된 설명">
            <a:extLst>
              <a:ext uri="{FF2B5EF4-FFF2-40B4-BE49-F238E27FC236}">
                <a16:creationId xmlns:a16="http://schemas.microsoft.com/office/drawing/2014/main" id="{A0571222-912C-423B-93D5-04E80E1C84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0426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이동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930" y="3374017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37" y="3752787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19" y="3790655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7" y="5189099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65" y="4842334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352242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301262" y="4473808"/>
            <a:ext cx="7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공격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920426" y="6030380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피격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352242" y="6045727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처치</a:t>
            </a:r>
            <a:r>
              <a:rPr lang="en-US" altLang="ko-KR" dirty="0" smtClean="0"/>
              <a:t>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71" y="1123719"/>
            <a:ext cx="1329246" cy="27092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49" y="1313160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32929" y="145399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301262" y="6045727"/>
            <a:ext cx="7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공격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6506</TotalTime>
  <Words>2959</Words>
  <Application>Microsoft Office PowerPoint</Application>
  <PresentationFormat>와이드스크린</PresentationFormat>
  <Paragraphs>907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PF스타더스트</vt:lpstr>
      <vt:lpstr>맑은 고딕</vt:lpstr>
      <vt:lpstr>Arial</vt:lpstr>
      <vt:lpstr>Cambria Math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416</cp:revision>
  <dcterms:created xsi:type="dcterms:W3CDTF">2020-08-13T13:01:44Z</dcterms:created>
  <dcterms:modified xsi:type="dcterms:W3CDTF">2020-09-01T06:18:29Z</dcterms:modified>
</cp:coreProperties>
</file>